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8" r:id="rId2"/>
    <p:sldId id="307" r:id="rId3"/>
    <p:sldId id="309" r:id="rId4"/>
    <p:sldId id="308" r:id="rId5"/>
    <p:sldId id="310" r:id="rId6"/>
    <p:sldId id="311" r:id="rId7"/>
    <p:sldId id="338" r:id="rId8"/>
    <p:sldId id="312" r:id="rId9"/>
    <p:sldId id="313" r:id="rId10"/>
    <p:sldId id="314" r:id="rId11"/>
    <p:sldId id="315" r:id="rId12"/>
    <p:sldId id="316" r:id="rId13"/>
    <p:sldId id="317" r:id="rId14"/>
    <p:sldId id="339" r:id="rId15"/>
    <p:sldId id="318" r:id="rId16"/>
    <p:sldId id="319" r:id="rId17"/>
    <p:sldId id="320" r:id="rId18"/>
    <p:sldId id="321" r:id="rId19"/>
    <p:sldId id="328" r:id="rId20"/>
    <p:sldId id="335" r:id="rId21"/>
    <p:sldId id="329" r:id="rId22"/>
    <p:sldId id="330" r:id="rId23"/>
    <p:sldId id="331" r:id="rId24"/>
    <p:sldId id="332" r:id="rId25"/>
    <p:sldId id="333" r:id="rId26"/>
    <p:sldId id="334" r:id="rId27"/>
    <p:sldId id="337" r:id="rId28"/>
    <p:sldId id="322" r:id="rId29"/>
    <p:sldId id="323" r:id="rId30"/>
    <p:sldId id="324" r:id="rId31"/>
    <p:sldId id="325" r:id="rId32"/>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94612" autoAdjust="0"/>
  </p:normalViewPr>
  <p:slideViewPr>
    <p:cSldViewPr snapToGrid="0" snapToObjects="1">
      <p:cViewPr varScale="1">
        <p:scale>
          <a:sx n="143" d="100"/>
          <a:sy n="143" d="100"/>
        </p:scale>
        <p:origin x="282" y="114"/>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 Slide">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B0F43B5-27D8-824C-B2DE-33AB2BBE4F86}" type="datetimeFigureOut">
              <a:rPr lang="en-US" smtClean="0"/>
              <a:t>7/7/2022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1918553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196198"/>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196198"/>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B0F43B5-27D8-824C-B2DE-33AB2BBE4F86}" type="datetimeFigureOut">
              <a:rPr lang="en-US" smtClean="0"/>
              <a:t>7/7/2022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32619756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B0F43B5-27D8-824C-B2DE-33AB2BBE4F86}" type="datetimeFigureOut">
              <a:rPr lang="en-US" smtClean="0"/>
              <a:t>7/7/2022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42554500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57200" y="2891125"/>
            <a:ext cx="4713461" cy="1102519"/>
          </a:xfrm>
        </p:spPr>
        <p:txBody>
          <a:bodyPr/>
          <a:lstStyle>
            <a:lvl1pPr>
              <a:defRPr>
                <a:effectLst>
                  <a:outerShdw blurRad="50800" dist="38100" dir="2700000" algn="tl" rotWithShape="0">
                    <a:srgbClr val="000000">
                      <a:alpha val="43000"/>
                    </a:srgbClr>
                  </a:outerShdw>
                </a:effectLst>
              </a:defRPr>
            </a:lvl1pPr>
          </a:lstStyle>
          <a:p>
            <a:r>
              <a:rPr lang="en-US" dirty="0"/>
              <a:t>Sermon Title</a:t>
            </a:r>
          </a:p>
        </p:txBody>
      </p:sp>
      <p:sp>
        <p:nvSpPr>
          <p:cNvPr id="4" name="Date Placeholder 3"/>
          <p:cNvSpPr>
            <a:spLocks noGrp="1"/>
          </p:cNvSpPr>
          <p:nvPr>
            <p:ph type="dt" sz="half" idx="10"/>
          </p:nvPr>
        </p:nvSpPr>
        <p:spPr/>
        <p:txBody>
          <a:bodyPr/>
          <a:lstStyle/>
          <a:p>
            <a:fld id="{5B0F43B5-27D8-824C-B2DE-33AB2BBE4F86}" type="datetimeFigureOut">
              <a:rPr lang="en-US" smtClean="0"/>
              <a:t>7/7/2022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
        <p:nvSpPr>
          <p:cNvPr id="7" name="Text Placeholder 6"/>
          <p:cNvSpPr>
            <a:spLocks noGrp="1"/>
          </p:cNvSpPr>
          <p:nvPr>
            <p:ph type="body" sz="quarter" idx="13" hasCustomPrompt="1"/>
          </p:nvPr>
        </p:nvSpPr>
        <p:spPr>
          <a:xfrm>
            <a:off x="457200" y="4111772"/>
            <a:ext cx="4713288" cy="436563"/>
          </a:xfrm>
        </p:spPr>
        <p:txBody>
          <a:bodyPr/>
          <a:lstStyle>
            <a:lvl1pPr algn="ctr">
              <a:defRPr baseline="0"/>
            </a:lvl1pPr>
          </a:lstStyle>
          <a:p>
            <a:pPr lvl="0"/>
            <a:r>
              <a:rPr lang="en-US" dirty="0"/>
              <a:t>Presenter</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6840913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ible Verse">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57201" y="288750"/>
            <a:ext cx="4225338" cy="3394472"/>
          </a:xfrm>
        </p:spPr>
        <p:txBody>
          <a:bodyPr/>
          <a:lstStyle>
            <a:lvl1pPr>
              <a:defRPr baseline="0"/>
            </a:lvl1pPr>
          </a:lstStyle>
          <a:p>
            <a:pPr lvl="0"/>
            <a:r>
              <a:rPr lang="en-US" dirty="0"/>
              <a:t>Bible verse</a:t>
            </a:r>
          </a:p>
        </p:txBody>
      </p:sp>
      <p:sp>
        <p:nvSpPr>
          <p:cNvPr id="4" name="Date Placeholder 3"/>
          <p:cNvSpPr>
            <a:spLocks noGrp="1"/>
          </p:cNvSpPr>
          <p:nvPr>
            <p:ph type="dt" sz="half" idx="10"/>
          </p:nvPr>
        </p:nvSpPr>
        <p:spPr/>
        <p:txBody>
          <a:bodyPr/>
          <a:lstStyle/>
          <a:p>
            <a:fld id="{5B0F43B5-27D8-824C-B2DE-33AB2BBE4F86}" type="datetimeFigureOut">
              <a:rPr lang="en-US" smtClean="0"/>
              <a:t>7/7/2022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
        <p:nvSpPr>
          <p:cNvPr id="7" name="Title 1"/>
          <p:cNvSpPr>
            <a:spLocks noGrp="1"/>
          </p:cNvSpPr>
          <p:nvPr>
            <p:ph type="title" hasCustomPrompt="1"/>
          </p:nvPr>
        </p:nvSpPr>
        <p:spPr>
          <a:xfrm>
            <a:off x="457200" y="4038611"/>
            <a:ext cx="4225339" cy="566615"/>
          </a:xfrm>
        </p:spPr>
        <p:txBody>
          <a:bodyPr>
            <a:noAutofit/>
          </a:bodyPr>
          <a:lstStyle>
            <a:lvl1pPr algn="l">
              <a:defRPr sz="4400" i="0" baseline="0"/>
            </a:lvl1pPr>
          </a:lstStyle>
          <a:p>
            <a:r>
              <a:rPr lang="en-US" dirty="0"/>
              <a:t>Bible Passage</a:t>
            </a:r>
          </a:p>
        </p:txBody>
      </p:sp>
    </p:spTree>
    <p:extLst>
      <p:ext uri="{BB962C8B-B14F-4D97-AF65-F5344CB8AC3E}">
        <p14:creationId xmlns:p14="http://schemas.microsoft.com/office/powerpoint/2010/main" val="2859007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4038611"/>
            <a:ext cx="4225339" cy="566615"/>
          </a:xfrm>
        </p:spPr>
        <p:txBody>
          <a:bodyPr>
            <a:normAutofit/>
          </a:bodyPr>
          <a:lstStyle>
            <a:lvl1pPr algn="l">
              <a:defRPr sz="2000" i="0" baseline="0"/>
            </a:lvl1pPr>
          </a:lstStyle>
          <a:p>
            <a:r>
              <a:rPr lang="en-US" dirty="0"/>
              <a:t>Citation or caption</a:t>
            </a:r>
          </a:p>
        </p:txBody>
      </p:sp>
      <p:sp>
        <p:nvSpPr>
          <p:cNvPr id="4" name="Date Placeholder 3"/>
          <p:cNvSpPr>
            <a:spLocks noGrp="1"/>
          </p:cNvSpPr>
          <p:nvPr>
            <p:ph type="dt" sz="half" idx="10"/>
          </p:nvPr>
        </p:nvSpPr>
        <p:spPr/>
        <p:txBody>
          <a:bodyPr/>
          <a:lstStyle/>
          <a:p>
            <a:fld id="{5B0F43B5-27D8-824C-B2DE-33AB2BBE4F86}" type="datetimeFigureOut">
              <a:rPr lang="en-US" smtClean="0"/>
              <a:t>7/7/2022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
        <p:nvSpPr>
          <p:cNvPr id="7" name="Content Placeholder 2"/>
          <p:cNvSpPr>
            <a:spLocks noGrp="1"/>
          </p:cNvSpPr>
          <p:nvPr>
            <p:ph idx="1" hasCustomPrompt="1"/>
          </p:nvPr>
        </p:nvSpPr>
        <p:spPr>
          <a:xfrm>
            <a:off x="457201" y="288750"/>
            <a:ext cx="4225338" cy="3394472"/>
          </a:xfrm>
        </p:spPr>
        <p:txBody>
          <a:bodyPr/>
          <a:lstStyle>
            <a:lvl1pPr>
              <a:defRPr baseline="0"/>
            </a:lvl1pPr>
          </a:lstStyle>
          <a:p>
            <a:pPr lvl="0"/>
            <a:r>
              <a:rPr lang="en-US" dirty="0"/>
              <a:t>Quote or other content</a:t>
            </a:r>
          </a:p>
        </p:txBody>
      </p:sp>
    </p:spTree>
    <p:extLst>
      <p:ext uri="{BB962C8B-B14F-4D97-AF65-F5344CB8AC3E}">
        <p14:creationId xmlns:p14="http://schemas.microsoft.com/office/powerpoint/2010/main" val="31553370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ible verse with picture">
    <p:bg>
      <p:bgPr>
        <a:solidFill>
          <a:schemeClr val="bg1"/>
        </a:solidFill>
        <a:effectLst/>
      </p:bgPr>
    </p:bg>
    <p:spTree>
      <p:nvGrpSpPr>
        <p:cNvPr id="1" name=""/>
        <p:cNvGrpSpPr/>
        <p:nvPr/>
      </p:nvGrpSpPr>
      <p:grpSpPr>
        <a:xfrm>
          <a:off x="0" y="0"/>
          <a:ext cx="0" cy="0"/>
          <a:chOff x="0" y="0"/>
          <a:chExt cx="0" cy="0"/>
        </a:xfrm>
      </p:grpSpPr>
      <p:sp>
        <p:nvSpPr>
          <p:cNvPr id="8" name="Content Placeholder 2"/>
          <p:cNvSpPr>
            <a:spLocks noGrp="1"/>
          </p:cNvSpPr>
          <p:nvPr>
            <p:ph sz="half" idx="1"/>
          </p:nvPr>
        </p:nvSpPr>
        <p:spPr>
          <a:xfrm>
            <a:off x="5113157" y="0"/>
            <a:ext cx="4039684" cy="514349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Picture Placeholder 6"/>
          <p:cNvSpPr>
            <a:spLocks noGrp="1"/>
          </p:cNvSpPr>
          <p:nvPr>
            <p:ph type="pic" sz="quarter" idx="15"/>
          </p:nvPr>
        </p:nvSpPr>
        <p:spPr>
          <a:xfrm>
            <a:off x="0" y="1"/>
            <a:ext cx="9143999" cy="5143499"/>
          </a:xfrm>
          <a:blipFill rotWithShape="1">
            <a:blip r:embed="rId2" cstate="screen">
              <a:extLst>
                <a:ext uri="{28A0092B-C50C-407E-A947-70E740481C1C}">
                  <a14:useLocalDpi xmlns:a14="http://schemas.microsoft.com/office/drawing/2010/main"/>
                </a:ext>
              </a:extLst>
            </a:blip>
            <a:stretch>
              <a:fillRect/>
            </a:stretch>
          </a:blipFill>
        </p:spPr>
        <p:txBody>
          <a:bodyPr/>
          <a:lstStyle/>
          <a:p>
            <a:r>
              <a:rPr lang="en-US"/>
              <a:t>Click icon to add picture</a:t>
            </a:r>
          </a:p>
        </p:txBody>
      </p:sp>
      <p:sp>
        <p:nvSpPr>
          <p:cNvPr id="10" name="Date Placeholder 9"/>
          <p:cNvSpPr>
            <a:spLocks noGrp="1"/>
          </p:cNvSpPr>
          <p:nvPr>
            <p:ph type="dt" sz="half" idx="10"/>
          </p:nvPr>
        </p:nvSpPr>
        <p:spPr/>
        <p:txBody>
          <a:bodyPr/>
          <a:lstStyle/>
          <a:p>
            <a:fld id="{5B0F43B5-27D8-824C-B2DE-33AB2BBE4F86}" type="datetimeFigureOut">
              <a:rPr lang="en-US" smtClean="0"/>
              <a:t>7/7/2022</a:t>
            </a:fld>
            <a:endParaRPr lang="en-US"/>
          </a:p>
        </p:txBody>
      </p:sp>
      <p:sp>
        <p:nvSpPr>
          <p:cNvPr id="11" name="Footer Placeholder 10"/>
          <p:cNvSpPr>
            <a:spLocks noGrp="1"/>
          </p:cNvSpPr>
          <p:nvPr>
            <p:ph type="ftr" sz="quarter" idx="11"/>
          </p:nvPr>
        </p:nvSpPr>
        <p:spPr/>
        <p:txBody>
          <a:bodyPr/>
          <a:lstStyle/>
          <a:p>
            <a:endParaRPr lang="en-US"/>
          </a:p>
        </p:txBody>
      </p:sp>
      <p:sp>
        <p:nvSpPr>
          <p:cNvPr id="12" name="Slide Number Placeholder 11"/>
          <p:cNvSpPr>
            <a:spLocks noGrp="1"/>
          </p:cNvSpPr>
          <p:nvPr>
            <p:ph type="sldNum" sz="quarter" idx="12"/>
          </p:nvPr>
        </p:nvSpPr>
        <p:spPr/>
        <p:txBody>
          <a:bodyPr/>
          <a:lstStyle/>
          <a:p>
            <a:fld id="{7360D60D-3A96-DD4E-85F9-80978A27BCC8}" type="slidenum">
              <a:rPr lang="en-US" smtClean="0"/>
              <a:t>‹#›</a:t>
            </a:fld>
            <a:endParaRPr lang="en-US"/>
          </a:p>
        </p:txBody>
      </p:sp>
      <p:sp>
        <p:nvSpPr>
          <p:cNvPr id="15" name="Content Placeholder 2"/>
          <p:cNvSpPr>
            <a:spLocks noGrp="1"/>
          </p:cNvSpPr>
          <p:nvPr>
            <p:ph idx="14" hasCustomPrompt="1"/>
          </p:nvPr>
        </p:nvSpPr>
        <p:spPr>
          <a:xfrm>
            <a:off x="457201" y="288750"/>
            <a:ext cx="4225338" cy="3394472"/>
          </a:xfrm>
        </p:spPr>
        <p:txBody>
          <a:bodyPr/>
          <a:lstStyle>
            <a:lvl1pPr>
              <a:defRPr baseline="0"/>
            </a:lvl1pPr>
          </a:lstStyle>
          <a:p>
            <a:pPr lvl="0"/>
            <a:r>
              <a:rPr lang="en-US" dirty="0"/>
              <a:t>Bible verse</a:t>
            </a:r>
          </a:p>
        </p:txBody>
      </p:sp>
      <p:sp>
        <p:nvSpPr>
          <p:cNvPr id="13" name="Title 1"/>
          <p:cNvSpPr>
            <a:spLocks noGrp="1"/>
          </p:cNvSpPr>
          <p:nvPr>
            <p:ph type="title" hasCustomPrompt="1"/>
          </p:nvPr>
        </p:nvSpPr>
        <p:spPr>
          <a:xfrm>
            <a:off x="457200" y="4038611"/>
            <a:ext cx="4225339" cy="566615"/>
          </a:xfrm>
        </p:spPr>
        <p:txBody>
          <a:bodyPr>
            <a:noAutofit/>
          </a:bodyPr>
          <a:lstStyle>
            <a:lvl1pPr algn="l">
              <a:defRPr sz="4400" i="0" baseline="0"/>
            </a:lvl1pPr>
          </a:lstStyle>
          <a:p>
            <a:r>
              <a:rPr lang="en-US" dirty="0"/>
              <a:t>Bible Passage</a:t>
            </a:r>
          </a:p>
        </p:txBody>
      </p:sp>
    </p:spTree>
    <p:extLst>
      <p:ext uri="{BB962C8B-B14F-4D97-AF65-F5344CB8AC3E}">
        <p14:creationId xmlns:p14="http://schemas.microsoft.com/office/powerpoint/2010/main" val="35975055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with picture">
    <p:bg>
      <p:bgPr>
        <a:solidFill>
          <a:schemeClr val="bg1"/>
        </a:solidFill>
        <a:effectLst/>
      </p:bgPr>
    </p:bg>
    <p:spTree>
      <p:nvGrpSpPr>
        <p:cNvPr id="1" name=""/>
        <p:cNvGrpSpPr/>
        <p:nvPr/>
      </p:nvGrpSpPr>
      <p:grpSpPr>
        <a:xfrm>
          <a:off x="0" y="0"/>
          <a:ext cx="0" cy="0"/>
          <a:chOff x="0" y="0"/>
          <a:chExt cx="0" cy="0"/>
        </a:xfrm>
      </p:grpSpPr>
      <p:sp>
        <p:nvSpPr>
          <p:cNvPr id="8" name="Content Placeholder 2"/>
          <p:cNvSpPr>
            <a:spLocks noGrp="1"/>
          </p:cNvSpPr>
          <p:nvPr>
            <p:ph sz="half" idx="1"/>
          </p:nvPr>
        </p:nvSpPr>
        <p:spPr>
          <a:xfrm>
            <a:off x="5104316" y="0"/>
            <a:ext cx="4039684" cy="514349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Picture Placeholder 8"/>
          <p:cNvSpPr>
            <a:spLocks noGrp="1"/>
          </p:cNvSpPr>
          <p:nvPr>
            <p:ph type="pic" sz="quarter" idx="14"/>
          </p:nvPr>
        </p:nvSpPr>
        <p:spPr>
          <a:xfrm>
            <a:off x="0" y="0"/>
            <a:ext cx="9144000" cy="5143500"/>
          </a:xfrm>
          <a:blipFill rotWithShape="1">
            <a:blip r:embed="rId2" cstate="screen">
              <a:extLst>
                <a:ext uri="{28A0092B-C50C-407E-A947-70E740481C1C}">
                  <a14:useLocalDpi xmlns:a14="http://schemas.microsoft.com/office/drawing/2010/main"/>
                </a:ext>
              </a:extLst>
            </a:blip>
            <a:stretch>
              <a:fillRect/>
            </a:stretch>
          </a:blipFill>
        </p:spPr>
        <p:txBody>
          <a:bodyPr/>
          <a:lstStyle/>
          <a:p>
            <a:r>
              <a:rPr lang="en-US"/>
              <a:t>Click icon to add picture</a:t>
            </a:r>
          </a:p>
        </p:txBody>
      </p:sp>
      <p:sp>
        <p:nvSpPr>
          <p:cNvPr id="4" name="Date Placeholder 3"/>
          <p:cNvSpPr>
            <a:spLocks noGrp="1"/>
          </p:cNvSpPr>
          <p:nvPr>
            <p:ph type="dt" sz="half" idx="10"/>
          </p:nvPr>
        </p:nvSpPr>
        <p:spPr/>
        <p:txBody>
          <a:bodyPr/>
          <a:lstStyle/>
          <a:p>
            <a:fld id="{5B0F43B5-27D8-824C-B2DE-33AB2BBE4F86}" type="datetimeFigureOut">
              <a:rPr lang="en-US" smtClean="0"/>
              <a:t>7/7/2022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
        <p:nvSpPr>
          <p:cNvPr id="13" name="Title 1"/>
          <p:cNvSpPr>
            <a:spLocks noGrp="1"/>
          </p:cNvSpPr>
          <p:nvPr>
            <p:ph type="title" hasCustomPrompt="1"/>
          </p:nvPr>
        </p:nvSpPr>
        <p:spPr>
          <a:xfrm>
            <a:off x="457200" y="4038611"/>
            <a:ext cx="4225339" cy="566615"/>
          </a:xfrm>
        </p:spPr>
        <p:txBody>
          <a:bodyPr>
            <a:normAutofit/>
          </a:bodyPr>
          <a:lstStyle>
            <a:lvl1pPr algn="l">
              <a:defRPr sz="2000" i="0" baseline="0"/>
            </a:lvl1pPr>
          </a:lstStyle>
          <a:p>
            <a:r>
              <a:rPr lang="en-US" dirty="0"/>
              <a:t>Citation or caption</a:t>
            </a:r>
          </a:p>
        </p:txBody>
      </p:sp>
      <p:sp>
        <p:nvSpPr>
          <p:cNvPr id="14" name="Content Placeholder 2"/>
          <p:cNvSpPr>
            <a:spLocks noGrp="1"/>
          </p:cNvSpPr>
          <p:nvPr>
            <p:ph idx="13" hasCustomPrompt="1"/>
          </p:nvPr>
        </p:nvSpPr>
        <p:spPr>
          <a:xfrm>
            <a:off x="457201" y="288750"/>
            <a:ext cx="4225338" cy="3394472"/>
          </a:xfrm>
        </p:spPr>
        <p:txBody>
          <a:bodyPr/>
          <a:lstStyle>
            <a:lvl1pPr>
              <a:defRPr baseline="0"/>
            </a:lvl1pPr>
          </a:lstStyle>
          <a:p>
            <a:pPr lvl="0"/>
            <a:r>
              <a:rPr lang="en-US" dirty="0"/>
              <a:t>Quote or other content</a:t>
            </a:r>
          </a:p>
        </p:txBody>
      </p:sp>
    </p:spTree>
    <p:extLst>
      <p:ext uri="{BB962C8B-B14F-4D97-AF65-F5344CB8AC3E}">
        <p14:creationId xmlns:p14="http://schemas.microsoft.com/office/powerpoint/2010/main" val="14798657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3046484"/>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1921343"/>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0F43B5-27D8-824C-B2DE-33AB2BBE4F86}" type="datetimeFigureOut">
              <a:rPr lang="en-US" smtClean="0"/>
              <a:t>7/7/2022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20135797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0F43B5-27D8-824C-B2DE-33AB2BBE4F86}" type="datetimeFigureOut">
              <a:rPr lang="en-US" smtClean="0"/>
              <a:t>7/7/2022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20256157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457200"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457200"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0F43B5-27D8-824C-B2DE-33AB2BBE4F86}" type="datetimeFigureOut">
              <a:rPr lang="en-US" smtClean="0"/>
              <a:t>7/7/2022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9079270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B0F43B5-27D8-824C-B2DE-33AB2BBE4F86}" type="datetimeFigureOut">
              <a:rPr lang="en-US" smtClean="0"/>
              <a:t>7/7/2022</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7360D60D-3A96-DD4E-85F9-80978A27BCC8}" type="slidenum">
              <a:rPr lang="en-US" smtClean="0"/>
              <a:t>‹#›</a:t>
            </a:fld>
            <a:endParaRPr lang="en-US"/>
          </a:p>
        </p:txBody>
      </p:sp>
    </p:spTree>
    <p:extLst>
      <p:ext uri="{BB962C8B-B14F-4D97-AF65-F5344CB8AC3E}">
        <p14:creationId xmlns:p14="http://schemas.microsoft.com/office/powerpoint/2010/main" val="153928197"/>
      </p:ext>
    </p:extLst>
  </p:cSld>
  <p:clrMap bg1="lt1" tx1="dk1" bg2="lt2" tx2="dk2" accent1="accent1" accent2="accent2" accent3="accent3" accent4="accent4" accent5="accent5" accent6="accent6" hlink="hlink" folHlink="folHlink"/>
  <p:sldLayoutIdLst>
    <p:sldLayoutId id="2147483663" r:id="rId1"/>
    <p:sldLayoutId id="2147483649" r:id="rId2"/>
    <p:sldLayoutId id="2147483650" r:id="rId3"/>
    <p:sldLayoutId id="2147483660" r:id="rId4"/>
    <p:sldLayoutId id="2147483661" r:id="rId5"/>
    <p:sldLayoutId id="2147483662" r:id="rId6"/>
    <p:sldLayoutId id="2147483651" r:id="rId7"/>
    <p:sldLayoutId id="2147483655" r:id="rId8"/>
    <p:sldLayoutId id="2147483657" r:id="rId9"/>
    <p:sldLayoutId id="2147483652" r:id="rId10"/>
    <p:sldLayoutId id="2147483653" r:id="rId11"/>
  </p:sldLayoutIdLst>
  <p:txStyles>
    <p:titleStyle>
      <a:lvl1pPr algn="ctr" defTabSz="457200" rtl="0" eaLnBrk="1" latinLnBrk="0" hangingPunct="1">
        <a:spcBef>
          <a:spcPct val="0"/>
        </a:spcBef>
        <a:buNone/>
        <a:defRPr sz="4400" b="1" kern="1200">
          <a:solidFill>
            <a:schemeClr val="bg1"/>
          </a:solidFill>
          <a:effectLst>
            <a:outerShdw blurRad="50800" dist="38100" dir="2700000" algn="tl" rotWithShape="0">
              <a:srgbClr val="000000">
                <a:alpha val="43000"/>
              </a:srgbClr>
            </a:outerShdw>
          </a:effectLst>
          <a:latin typeface="+mj-lt"/>
          <a:ea typeface="+mj-ea"/>
          <a:cs typeface="+mj-cs"/>
        </a:defRPr>
      </a:lvl1pPr>
    </p:titleStyle>
    <p:bodyStyle>
      <a:lvl1pPr marL="0" indent="0" algn="l" defTabSz="457200" rtl="0" eaLnBrk="1" latinLnBrk="0" hangingPunct="1">
        <a:spcBef>
          <a:spcPct val="20000"/>
        </a:spcBef>
        <a:buFont typeface="Arial"/>
        <a:buNone/>
        <a:defRPr sz="3200" kern="1200">
          <a:solidFill>
            <a:srgbClr val="FFFFFF"/>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rgbClr val="FFFFFF"/>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rgbClr val="FFFFFF"/>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rgbClr val="FFFFFF"/>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rgbClr val="FFFFFF"/>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5368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800" dirty="0">
                <a:solidFill>
                  <a:srgbClr val="00B0F0"/>
                </a:solidFill>
                <a:effectLst>
                  <a:outerShdw blurRad="38100" dist="38100" dir="2700000" algn="tl">
                    <a:srgbClr val="000000">
                      <a:alpha val="43137"/>
                    </a:srgbClr>
                  </a:outerShdw>
                </a:effectLst>
              </a:rPr>
              <a:t>6.  Which day did Jesus keep holy?</a:t>
            </a:r>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200" y="1631156"/>
            <a:ext cx="5289592" cy="2963466"/>
          </a:xfrm>
        </p:spPr>
        <p:txBody>
          <a:bodyPr/>
          <a:lstStyle/>
          <a:p>
            <a:r>
              <a:rPr lang="en-US" sz="2800" b="1" i="1" dirty="0">
                <a:solidFill>
                  <a:srgbClr val="FFC000"/>
                </a:solidFill>
                <a:effectLst>
                  <a:outerShdw blurRad="38100" dist="38100" dir="2700000" algn="tl">
                    <a:srgbClr val="000000">
                      <a:alpha val="43137"/>
                    </a:srgbClr>
                  </a:outerShdw>
                </a:effectLst>
              </a:rPr>
              <a:t>Luke 4:16  </a:t>
            </a:r>
            <a:r>
              <a:rPr lang="en-US" sz="2800" i="1" dirty="0">
                <a:effectLst>
                  <a:outerShdw blurRad="38100" dist="38100" dir="2700000" algn="tl">
                    <a:srgbClr val="000000">
                      <a:alpha val="43137"/>
                    </a:srgbClr>
                  </a:outerShdw>
                </a:effectLst>
              </a:rPr>
              <a:t>So He came to Nazareth, where He had been brought up. And as His </a:t>
            </a:r>
            <a:r>
              <a:rPr lang="en-US" sz="2800" i="1" u="sng" dirty="0">
                <a:solidFill>
                  <a:srgbClr val="FF9900"/>
                </a:solidFill>
                <a:effectLst>
                  <a:outerShdw blurRad="38100" dist="38100" dir="2700000" algn="tl">
                    <a:srgbClr val="000000">
                      <a:alpha val="43137"/>
                    </a:srgbClr>
                  </a:outerShdw>
                </a:effectLst>
              </a:rPr>
              <a:t>custom</a:t>
            </a:r>
            <a:r>
              <a:rPr lang="en-US" sz="2800" i="1" dirty="0">
                <a:effectLst>
                  <a:outerShdw blurRad="38100" dist="38100" dir="2700000" algn="tl">
                    <a:srgbClr val="000000">
                      <a:alpha val="43137"/>
                    </a:srgbClr>
                  </a:outerShdw>
                </a:effectLst>
              </a:rPr>
              <a:t> was, He went into the synagogue on the </a:t>
            </a:r>
            <a:r>
              <a:rPr lang="en-US" sz="2800" i="1" u="sng" dirty="0">
                <a:solidFill>
                  <a:srgbClr val="FF9900"/>
                </a:solidFill>
                <a:effectLst>
                  <a:outerShdw blurRad="38100" dist="38100" dir="2700000" algn="tl">
                    <a:srgbClr val="000000">
                      <a:alpha val="43137"/>
                    </a:srgbClr>
                  </a:outerShdw>
                </a:effectLst>
              </a:rPr>
              <a:t>Sabbath</a:t>
            </a:r>
            <a:r>
              <a:rPr lang="en-US" sz="2800" i="1" u="sng" dirty="0">
                <a:effectLst>
                  <a:outerShdw blurRad="38100" dist="38100" dir="2700000" algn="tl">
                    <a:srgbClr val="000000">
                      <a:alpha val="43137"/>
                    </a:srgbClr>
                  </a:outerShdw>
                </a:effectLst>
              </a:rPr>
              <a:t> </a:t>
            </a:r>
            <a:r>
              <a:rPr lang="en-US" sz="2800" i="1" u="sng" dirty="0">
                <a:solidFill>
                  <a:srgbClr val="FF9900"/>
                </a:solidFill>
                <a:effectLst>
                  <a:outerShdw blurRad="38100" dist="38100" dir="2700000" algn="tl">
                    <a:srgbClr val="000000">
                      <a:alpha val="43137"/>
                    </a:srgbClr>
                  </a:outerShdw>
                </a:effectLst>
              </a:rPr>
              <a:t>day</a:t>
            </a:r>
            <a:r>
              <a:rPr lang="en-US" sz="2800" i="1" dirty="0">
                <a:effectLst>
                  <a:outerShdw blurRad="38100" dist="38100" dir="2700000" algn="tl">
                    <a:srgbClr val="000000">
                      <a:alpha val="43137"/>
                    </a:srgbClr>
                  </a:outerShdw>
                </a:effectLst>
              </a:rPr>
              <a:t>, and stood up to read.</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13532629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rPr>
            </a:br>
            <a:r>
              <a:rPr lang="en-US" sz="3100" dirty="0">
                <a:solidFill>
                  <a:srgbClr val="00B0F0"/>
                </a:solidFill>
                <a:effectLst/>
              </a:rPr>
              <a:t>7.  What was Paul's custom regarding the Sabbath?</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199" y="1631156"/>
            <a:ext cx="5338037" cy="2963466"/>
          </a:xfrm>
        </p:spPr>
        <p:txBody>
          <a:bodyPr/>
          <a:lstStyle/>
          <a:p>
            <a:r>
              <a:rPr lang="en-US" sz="2800" b="1" i="1" dirty="0">
                <a:solidFill>
                  <a:srgbClr val="FFC000"/>
                </a:solidFill>
                <a:effectLst>
                  <a:outerShdw blurRad="38100" dist="38100" dir="2700000" algn="tl">
                    <a:srgbClr val="000000">
                      <a:alpha val="43137"/>
                    </a:srgbClr>
                  </a:outerShdw>
                </a:effectLst>
              </a:rPr>
              <a:t>Acts 18:4</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And he reasoned in the synagogue </a:t>
            </a:r>
            <a:r>
              <a:rPr lang="en-US" sz="2800" i="1" u="sng" dirty="0">
                <a:solidFill>
                  <a:srgbClr val="FF9900"/>
                </a:solidFill>
                <a:effectLst>
                  <a:outerShdw blurRad="38100" dist="38100" dir="2700000" algn="tl">
                    <a:srgbClr val="000000">
                      <a:alpha val="43137"/>
                    </a:srgbClr>
                  </a:outerShdw>
                </a:effectLst>
              </a:rPr>
              <a:t>every</a:t>
            </a:r>
            <a:r>
              <a:rPr lang="en-US" sz="2800" i="1" dirty="0">
                <a:effectLst>
                  <a:outerShdw blurRad="38100" dist="38100" dir="2700000" algn="tl">
                    <a:srgbClr val="000000">
                      <a:alpha val="43137"/>
                    </a:srgbClr>
                  </a:outerShdw>
                </a:effectLst>
              </a:rPr>
              <a:t> Sabbath, and persuaded both Jews and Greeks.</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23376364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effectLst/>
              </a:rPr>
            </a:br>
            <a:r>
              <a:rPr lang="en-US" sz="3100" dirty="0">
                <a:solidFill>
                  <a:srgbClr val="00B0F0"/>
                </a:solidFill>
                <a:effectLst>
                  <a:outerShdw blurRad="38100" dist="38100" dir="2700000" algn="tl">
                    <a:srgbClr val="000000">
                      <a:alpha val="43137"/>
                    </a:srgbClr>
                  </a:outerShdw>
                </a:effectLst>
              </a:rPr>
              <a:t>8.  Did the apostles also meet with the Gentiles on the Sabbath?</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199" y="1631156"/>
            <a:ext cx="5344093" cy="2963466"/>
          </a:xfrm>
        </p:spPr>
        <p:txBody>
          <a:bodyPr/>
          <a:lstStyle/>
          <a:p>
            <a:r>
              <a:rPr lang="en-US" sz="2800" b="1" i="1" dirty="0">
                <a:solidFill>
                  <a:srgbClr val="FFC000"/>
                </a:solidFill>
                <a:effectLst>
                  <a:outerShdw blurRad="38100" dist="38100" dir="2700000" algn="tl">
                    <a:srgbClr val="000000">
                      <a:alpha val="43137"/>
                    </a:srgbClr>
                  </a:outerShdw>
                </a:effectLst>
              </a:rPr>
              <a:t>Acts 13:42</a:t>
            </a:r>
            <a:r>
              <a:rPr lang="en-US" sz="2800" b="1" dirty="0">
                <a:solidFill>
                  <a:srgbClr val="FFC000"/>
                </a:solidFill>
                <a:effectLst>
                  <a:outerShdw blurRad="38100" dist="38100" dir="2700000" algn="tl">
                    <a:srgbClr val="000000">
                      <a:alpha val="43137"/>
                    </a:srgbClr>
                  </a:outerShdw>
                </a:effectLst>
              </a:rPr>
              <a:t>  </a:t>
            </a:r>
            <a:r>
              <a:rPr lang="en-US" sz="2800" i="1" dirty="0">
                <a:solidFill>
                  <a:schemeClr val="bg1"/>
                </a:solidFill>
                <a:effectLst>
                  <a:outerShdw blurRad="38100" dist="38100" dir="2700000" algn="tl">
                    <a:srgbClr val="000000">
                      <a:alpha val="43137"/>
                    </a:srgbClr>
                  </a:outerShdw>
                </a:effectLst>
              </a:rPr>
              <a:t>So </a:t>
            </a:r>
            <a:r>
              <a:rPr lang="en-US" sz="2800" i="1" dirty="0">
                <a:effectLst>
                  <a:outerShdw blurRad="38100" dist="38100" dir="2700000" algn="tl">
                    <a:srgbClr val="000000">
                      <a:alpha val="43137"/>
                    </a:srgbClr>
                  </a:outerShdw>
                </a:effectLst>
              </a:rPr>
              <a:t>when the Jews went out of the synagogue, the Gentiles begged that these words might be preached to them the next </a:t>
            </a:r>
            <a:r>
              <a:rPr lang="en-US" sz="2800" i="1" u="sng" dirty="0">
                <a:solidFill>
                  <a:srgbClr val="FF9900"/>
                </a:solidFill>
                <a:effectLst>
                  <a:outerShdw blurRad="38100" dist="38100" dir="2700000" algn="tl">
                    <a:srgbClr val="000000">
                      <a:alpha val="43137"/>
                    </a:srgbClr>
                  </a:outerShdw>
                </a:effectLst>
              </a:rPr>
              <a:t>Sabbath</a:t>
            </a:r>
            <a:r>
              <a:rPr lang="en-US" sz="2800" i="1" dirty="0">
                <a:effectLst>
                  <a:outerShdw blurRad="38100" dist="38100" dir="2700000" algn="tl">
                    <a:srgbClr val="000000">
                      <a:alpha val="43137"/>
                    </a:srgbClr>
                  </a:outerShdw>
                </a:effectLst>
              </a:rPr>
              <a:t>.</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38799573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9.  Did Jesus intend for His people to keep the Sabbath after He died for their sins?</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199" y="1631156"/>
            <a:ext cx="5338037" cy="2963466"/>
          </a:xfrm>
        </p:spPr>
        <p:txBody>
          <a:bodyPr>
            <a:normAutofit/>
          </a:bodyPr>
          <a:lstStyle/>
          <a:p>
            <a:r>
              <a:rPr lang="en-US" sz="2800" b="1" i="1" dirty="0">
                <a:solidFill>
                  <a:srgbClr val="FFC000"/>
                </a:solidFill>
                <a:effectLst>
                  <a:outerShdw blurRad="38100" dist="38100" dir="2700000" algn="tl">
                    <a:srgbClr val="000000">
                      <a:alpha val="43137"/>
                    </a:srgbClr>
                  </a:outerShdw>
                </a:effectLst>
              </a:rPr>
              <a:t>Matthew 24:20</a:t>
            </a:r>
            <a:r>
              <a:rPr lang="en-US" sz="2800" i="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And pray that your flight may not be in winter or on the </a:t>
            </a:r>
            <a:r>
              <a:rPr lang="en-US" sz="2800" i="1" u="sng" dirty="0">
                <a:solidFill>
                  <a:srgbClr val="FF9900"/>
                </a:solidFill>
                <a:effectLst>
                  <a:outerShdw blurRad="38100" dist="38100" dir="2700000" algn="tl">
                    <a:srgbClr val="000000">
                      <a:alpha val="43137"/>
                    </a:srgbClr>
                  </a:outerShdw>
                </a:effectLst>
              </a:rPr>
              <a:t>Sabbath</a:t>
            </a:r>
            <a:r>
              <a:rPr lang="en-US" sz="2800" i="1" dirty="0">
                <a:effectLst>
                  <a:outerShdw blurRad="38100" dist="38100" dir="2700000" algn="tl">
                    <a:srgbClr val="000000">
                      <a:alpha val="43137"/>
                    </a:srgbClr>
                  </a:outerShdw>
                </a:effectLst>
              </a:rPr>
              <a:t>.</a:t>
            </a:r>
            <a:endParaRPr lang="en-US" sz="2800" dirty="0">
              <a:effectLst>
                <a:outerShdw blurRad="38100" dist="38100" dir="2700000" algn="tl">
                  <a:srgbClr val="000000">
                    <a:alpha val="43137"/>
                  </a:srgbClr>
                </a:outerShdw>
              </a:effectLst>
            </a:endParaRPr>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33105341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pic>
        <p:nvPicPr>
          <p:cNvPr id="11" name="Content Placeholder 10" descr="Image result for from sabbath to sunday samuele bacchiocchi"/>
          <p:cNvPicPr>
            <a:picLocks noGrp="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962577" y="320675"/>
            <a:ext cx="3182641" cy="4498975"/>
          </a:xfrm>
          <a:prstGeom prst="rect">
            <a:avLst/>
          </a:prstGeom>
          <a:noFill/>
          <a:ln>
            <a:noFill/>
          </a:ln>
        </p:spPr>
      </p:pic>
    </p:spTree>
    <p:extLst>
      <p:ext uri="{BB962C8B-B14F-4D97-AF65-F5344CB8AC3E}">
        <p14:creationId xmlns:p14="http://schemas.microsoft.com/office/powerpoint/2010/main" val="200407395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10.  Does the Bible teach that God's end-time people would also keep His seventh-day Sabbath holy?</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200" y="1631156"/>
            <a:ext cx="5325926" cy="2963466"/>
          </a:xfrm>
        </p:spPr>
        <p:txBody>
          <a:bodyPr>
            <a:normAutofit/>
          </a:bodyPr>
          <a:lstStyle/>
          <a:p>
            <a:r>
              <a:rPr lang="en-US" sz="2800" b="1" dirty="0">
                <a:solidFill>
                  <a:srgbClr val="FFC000"/>
                </a:solidFill>
                <a:effectLst>
                  <a:outerShdw blurRad="38100" dist="38100" dir="2700000" algn="tl">
                    <a:srgbClr val="000000">
                      <a:alpha val="43137"/>
                    </a:srgbClr>
                  </a:outerShdw>
                </a:effectLst>
              </a:rPr>
              <a:t>Revelat</a:t>
            </a:r>
            <a:r>
              <a:rPr lang="en-US" sz="2800" b="1" i="1" dirty="0">
                <a:solidFill>
                  <a:srgbClr val="FFC000"/>
                </a:solidFill>
                <a:effectLst>
                  <a:outerShdw blurRad="38100" dist="38100" dir="2700000" algn="tl">
                    <a:srgbClr val="000000">
                      <a:alpha val="43137"/>
                    </a:srgbClr>
                  </a:outerShdw>
                </a:effectLst>
              </a:rPr>
              <a:t>ion 12:17  </a:t>
            </a:r>
            <a:r>
              <a:rPr lang="en-US" sz="2800" i="1" dirty="0">
                <a:effectLst>
                  <a:outerShdw blurRad="38100" dist="38100" dir="2700000" algn="tl">
                    <a:srgbClr val="000000">
                      <a:alpha val="43137"/>
                    </a:srgbClr>
                  </a:outerShdw>
                </a:effectLst>
              </a:rPr>
              <a:t>And the dragon was enraged with the woman, and he went to make war with the rest of her offspring, who keep the </a:t>
            </a:r>
            <a:r>
              <a:rPr lang="en-US" sz="2800" i="1" u="sng" dirty="0">
                <a:solidFill>
                  <a:srgbClr val="FF9900"/>
                </a:solidFill>
                <a:effectLst>
                  <a:outerShdw blurRad="38100" dist="38100" dir="2700000" algn="tl">
                    <a:srgbClr val="000000">
                      <a:alpha val="43137"/>
                    </a:srgbClr>
                  </a:outerShdw>
                </a:effectLst>
              </a:rPr>
              <a:t>commandments</a:t>
            </a:r>
            <a:r>
              <a:rPr lang="en-US" sz="2800" i="1" dirty="0">
                <a:effectLst>
                  <a:outerShdw blurRad="38100" dist="38100" dir="2700000" algn="tl">
                    <a:srgbClr val="000000">
                      <a:alpha val="43137"/>
                    </a:srgbClr>
                  </a:outerShdw>
                </a:effectLst>
              </a:rPr>
              <a:t> of God and have the testimony of Jesus Christ.</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dirty="0"/>
          </a:p>
        </p:txBody>
      </p:sp>
    </p:spTree>
    <p:extLst>
      <p:ext uri="{BB962C8B-B14F-4D97-AF65-F5344CB8AC3E}">
        <p14:creationId xmlns:p14="http://schemas.microsoft.com/office/powerpoint/2010/main" val="151853819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199" y="1151335"/>
            <a:ext cx="5410705" cy="3992165"/>
          </a:xfrm>
        </p:spPr>
        <p:txBody>
          <a:bodyPr>
            <a:normAutofit lnSpcReduction="10000"/>
          </a:bodyPr>
          <a:lstStyle/>
          <a:p>
            <a:r>
              <a:rPr lang="en-US" sz="2800" b="1" i="1" dirty="0">
                <a:solidFill>
                  <a:srgbClr val="FFC000"/>
                </a:solidFill>
                <a:effectLst>
                  <a:outerShdw blurRad="38100" dist="38100" dir="2700000" algn="tl">
                    <a:srgbClr val="000000">
                      <a:alpha val="43137"/>
                    </a:srgbClr>
                  </a:outerShdw>
                </a:effectLst>
              </a:rPr>
              <a:t>Revelation 14:12</a:t>
            </a:r>
            <a:r>
              <a:rPr lang="en-US" sz="2800"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Here is the patience of the saints; here are those who keep the </a:t>
            </a:r>
            <a:r>
              <a:rPr lang="en-US" sz="2800" i="1" u="sng" dirty="0">
                <a:solidFill>
                  <a:srgbClr val="FF9900"/>
                </a:solidFill>
                <a:effectLst>
                  <a:outerShdw blurRad="38100" dist="38100" dir="2700000" algn="tl">
                    <a:srgbClr val="000000">
                      <a:alpha val="43137"/>
                    </a:srgbClr>
                  </a:outerShdw>
                </a:effectLst>
              </a:rPr>
              <a:t>commandments</a:t>
            </a:r>
            <a:r>
              <a:rPr lang="en-US" sz="2800" i="1" dirty="0">
                <a:effectLst>
                  <a:outerShdw blurRad="38100" dist="38100" dir="2700000" algn="tl">
                    <a:srgbClr val="000000">
                      <a:alpha val="43137"/>
                    </a:srgbClr>
                  </a:outerShdw>
                </a:effectLst>
              </a:rPr>
              <a:t> of God and the faith of Jesus.</a:t>
            </a:r>
            <a:endParaRPr lang="en-US" sz="2800" dirty="0">
              <a:effectLst>
                <a:outerShdw blurRad="38100" dist="38100" dir="2700000" algn="tl">
                  <a:srgbClr val="000000">
                    <a:alpha val="43137"/>
                  </a:srgbClr>
                </a:outerShdw>
              </a:effectLst>
            </a:endParaRPr>
          </a:p>
          <a:p>
            <a:r>
              <a:rPr lang="en-US" sz="2800" b="1" i="1" dirty="0">
                <a:solidFill>
                  <a:srgbClr val="FFC000"/>
                </a:solidFill>
                <a:effectLst>
                  <a:outerShdw blurRad="38100" dist="38100" dir="2700000" algn="tl">
                    <a:srgbClr val="000000">
                      <a:alpha val="43137"/>
                    </a:srgbClr>
                  </a:outerShdw>
                </a:effectLst>
              </a:rPr>
              <a:t>Revelation 22:14</a:t>
            </a:r>
            <a:r>
              <a:rPr lang="en-US" sz="2800"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Blessed are those who do His </a:t>
            </a:r>
            <a:r>
              <a:rPr lang="en-US" sz="2800" i="1" u="sng" dirty="0">
                <a:solidFill>
                  <a:srgbClr val="FF9900"/>
                </a:solidFill>
                <a:effectLst>
                  <a:outerShdw blurRad="38100" dist="38100" dir="2700000" algn="tl">
                    <a:srgbClr val="000000">
                      <a:alpha val="43137"/>
                    </a:srgbClr>
                  </a:outerShdw>
                </a:effectLst>
              </a:rPr>
              <a:t>commandments</a:t>
            </a:r>
            <a:r>
              <a:rPr lang="en-US" sz="2800" i="1" dirty="0">
                <a:effectLst>
                  <a:outerShdw blurRad="38100" dist="38100" dir="2700000" algn="tl">
                    <a:srgbClr val="000000">
                      <a:alpha val="43137"/>
                    </a:srgbClr>
                  </a:outerShdw>
                </a:effectLst>
              </a:rPr>
              <a:t>, that they may have the right to the tree of life, and may enter through the gates into the city.</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1344548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rPr>
            </a:br>
            <a:r>
              <a:rPr lang="en-US" sz="3100" dirty="0">
                <a:solidFill>
                  <a:srgbClr val="00B0F0"/>
                </a:solidFill>
                <a:effectLst/>
              </a:rPr>
              <a:t>11.  Will all of the saved keep the Sabbath on the Earth made new?</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200" y="1151335"/>
            <a:ext cx="5325926" cy="3992165"/>
          </a:xfrm>
        </p:spPr>
        <p:txBody>
          <a:bodyPr>
            <a:normAutofit fontScale="92500" lnSpcReduction="10000"/>
          </a:bodyPr>
          <a:lstStyle/>
          <a:p>
            <a:r>
              <a:rPr lang="en-US" sz="2800" b="1" i="1" dirty="0">
                <a:solidFill>
                  <a:srgbClr val="FFC000"/>
                </a:solidFill>
                <a:effectLst>
                  <a:outerShdw blurRad="38100" dist="38100" dir="2700000" algn="tl">
                    <a:srgbClr val="000000">
                      <a:alpha val="43137"/>
                    </a:srgbClr>
                  </a:outerShdw>
                </a:effectLst>
              </a:rPr>
              <a:t>Isaiah 66:22, 23</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"For as the new heavens and the new earth Which I will make shall remain before Me," says the LORD, "So shall your descendants and your name remain.</a:t>
            </a:r>
            <a:endParaRPr lang="en-US" sz="2800" dirty="0">
              <a:effectLst>
                <a:outerShdw blurRad="38100" dist="38100" dir="2700000" algn="tl">
                  <a:srgbClr val="000000">
                    <a:alpha val="43137"/>
                  </a:srgbClr>
                </a:outerShdw>
              </a:effectLst>
            </a:endParaRPr>
          </a:p>
          <a:p>
            <a:r>
              <a:rPr lang="en-US" sz="2800" i="1" dirty="0">
                <a:effectLst>
                  <a:outerShdw blurRad="38100" dist="38100" dir="2700000" algn="tl">
                    <a:srgbClr val="000000">
                      <a:alpha val="43137"/>
                    </a:srgbClr>
                  </a:outerShdw>
                </a:effectLst>
              </a:rPr>
              <a:t> And it shall come to pass that from one New Moon to another, And from one </a:t>
            </a:r>
            <a:r>
              <a:rPr lang="en-US" sz="2800" i="1" u="sng" dirty="0">
                <a:solidFill>
                  <a:srgbClr val="FF9900"/>
                </a:solidFill>
                <a:effectLst>
                  <a:outerShdw blurRad="38100" dist="38100" dir="2700000" algn="tl">
                    <a:srgbClr val="000000">
                      <a:alpha val="43137"/>
                    </a:srgbClr>
                  </a:outerShdw>
                </a:effectLst>
              </a:rPr>
              <a:t>Sabbath</a:t>
            </a:r>
            <a:r>
              <a:rPr lang="en-US" sz="2800" i="1" dirty="0">
                <a:effectLst>
                  <a:outerShdw blurRad="38100" dist="38100" dir="2700000" algn="tl">
                    <a:srgbClr val="000000">
                      <a:alpha val="43137"/>
                    </a:srgbClr>
                  </a:outerShdw>
                </a:effectLst>
              </a:rPr>
              <a:t> to another, All flesh shall come to worship before Me," says the LORD.</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11472745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br>
              <a:rPr lang="en-US" sz="2800" dirty="0">
                <a:solidFill>
                  <a:srgbClr val="00B0F0"/>
                </a:solidFill>
                <a:effectLst/>
              </a:rPr>
            </a:br>
            <a:r>
              <a:rPr lang="en-US" sz="2800" dirty="0">
                <a:solidFill>
                  <a:srgbClr val="00B0F0"/>
                </a:solidFill>
                <a:effectLst>
                  <a:outerShdw blurRad="38100" dist="38100" dir="2700000" algn="tl">
                    <a:srgbClr val="000000">
                      <a:alpha val="43137"/>
                    </a:srgbClr>
                  </a:outerShdw>
                </a:effectLst>
              </a:rPr>
              <a:t>12.  Can we be certain that the present seventh day of the week (Saturday) is the same Sabbath day that Jesus kept holy?</a:t>
            </a:r>
            <a:br>
              <a:rPr lang="en-US" sz="2800" dirty="0">
                <a:solidFill>
                  <a:srgbClr val="00B0F0"/>
                </a:solidFill>
                <a:effectLst>
                  <a:outerShdw blurRad="38100" dist="38100" dir="2700000" algn="tl">
                    <a:srgbClr val="000000">
                      <a:alpha val="43137"/>
                    </a:srgbClr>
                  </a:outerShdw>
                </a:effectLst>
              </a:rPr>
            </a:br>
            <a:endParaRPr lang="en-US" sz="2800" dirty="0">
              <a:solidFill>
                <a:srgbClr val="00B0F0"/>
              </a:solidFill>
              <a:effectLst>
                <a:outerShdw blurRad="38100" dist="38100" dir="2700000" algn="tl">
                  <a:srgbClr val="000000">
                    <a:alpha val="43137"/>
                  </a:srgbClr>
                </a:outerShdw>
              </a:effectLst>
            </a:endParaRPr>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199" y="1631156"/>
            <a:ext cx="5398593" cy="2963466"/>
          </a:xfrm>
        </p:spPr>
        <p:txBody>
          <a:bodyPr>
            <a:normAutofit lnSpcReduction="10000"/>
          </a:bodyPr>
          <a:lstStyle/>
          <a:p>
            <a:r>
              <a:rPr lang="en-US" sz="2800" b="1" i="1" dirty="0">
                <a:solidFill>
                  <a:srgbClr val="FFC000"/>
                </a:solidFill>
                <a:effectLst>
                  <a:outerShdw blurRad="38100" dist="38100" dir="2700000" algn="tl">
                    <a:srgbClr val="000000">
                      <a:alpha val="43137"/>
                    </a:srgbClr>
                  </a:outerShdw>
                </a:effectLst>
              </a:rPr>
              <a:t>Luke 23:54-24:1</a:t>
            </a:r>
            <a:r>
              <a:rPr lang="en-US" sz="2800"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That day was the Preparation (Friday), and the Sabbath drew near. …</a:t>
            </a:r>
            <a:endParaRPr lang="en-US" sz="2800" dirty="0">
              <a:effectLst>
                <a:outerShdw blurRad="38100" dist="38100" dir="2700000" algn="tl">
                  <a:srgbClr val="000000">
                    <a:alpha val="43137"/>
                  </a:srgbClr>
                </a:outerShdw>
              </a:effectLst>
            </a:endParaRPr>
          </a:p>
          <a:p>
            <a:r>
              <a:rPr lang="en-US" sz="2800" i="1" dirty="0">
                <a:effectLst>
                  <a:outerShdw blurRad="38100" dist="38100" dir="2700000" algn="tl">
                    <a:srgbClr val="000000">
                      <a:alpha val="43137"/>
                    </a:srgbClr>
                  </a:outerShdw>
                </a:effectLst>
              </a:rPr>
              <a:t>Then they returned and prepared spices and fragrant oils.  And they rested on the </a:t>
            </a:r>
            <a:r>
              <a:rPr lang="en-US" sz="2800" i="1" u="sng" dirty="0">
                <a:solidFill>
                  <a:srgbClr val="FF9900"/>
                </a:solidFill>
                <a:effectLst>
                  <a:outerShdw blurRad="38100" dist="38100" dir="2700000" algn="tl">
                    <a:srgbClr val="000000">
                      <a:alpha val="43137"/>
                    </a:srgbClr>
                  </a:outerShdw>
                </a:effectLst>
              </a:rPr>
              <a:t>Sabbath</a:t>
            </a:r>
            <a:r>
              <a:rPr lang="en-US" sz="2800" i="1" dirty="0">
                <a:effectLst>
                  <a:outerShdw blurRad="38100" dist="38100" dir="2700000" algn="tl">
                    <a:srgbClr val="000000">
                      <a:alpha val="43137"/>
                    </a:srgbClr>
                  </a:outerShdw>
                </a:effectLst>
              </a:rPr>
              <a:t> according to the commandment…  </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dirty="0"/>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4663708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800" dirty="0">
                <a:solidFill>
                  <a:srgbClr val="FFC000"/>
                </a:solidFill>
                <a:effectLst>
                  <a:outerShdw blurRad="38100" dist="38100" dir="2700000" algn="tl">
                    <a:srgbClr val="000000">
                      <a:alpha val="43137"/>
                    </a:srgbClr>
                  </a:outerShdw>
                </a:effectLst>
              </a:rPr>
              <a:t>Congregationalist</a:t>
            </a:r>
            <a:r>
              <a:rPr lang="en-US" sz="2800" dirty="0">
                <a:effectLst>
                  <a:outerShdw blurRad="38100" dist="38100" dir="2700000" algn="tl">
                    <a:srgbClr val="000000">
                      <a:alpha val="43137"/>
                    </a:srgbClr>
                  </a:outerShdw>
                </a:effectLst>
              </a:rPr>
              <a:t> - </a:t>
            </a:r>
            <a:r>
              <a:rPr lang="en-US" sz="2800" i="1" dirty="0">
                <a:effectLst>
                  <a:outerShdw blurRad="38100" dist="38100" dir="2700000" algn="tl">
                    <a:srgbClr val="000000">
                      <a:alpha val="43137"/>
                    </a:srgbClr>
                  </a:outerShdw>
                </a:effectLst>
              </a:rPr>
              <a:t>Dr. R. W. Dale</a:t>
            </a:r>
            <a:r>
              <a:rPr lang="en-US" sz="2800" dirty="0">
                <a:effectLst>
                  <a:outerShdw blurRad="38100" dist="38100" dir="2700000" algn="tl">
                    <a:srgbClr val="000000">
                      <a:alpha val="43137"/>
                    </a:srgbClr>
                  </a:outerShdw>
                </a:effectLst>
              </a:rPr>
              <a:t>, The Ten Commandments (NY: Eaton &amp;Mains), p. 127-129. </a:t>
            </a:r>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200" y="1151335"/>
            <a:ext cx="8166016" cy="3992165"/>
          </a:xfrm>
        </p:spPr>
        <p:txBody>
          <a:bodyPr>
            <a:normAutofit/>
          </a:bodyPr>
          <a:lstStyle/>
          <a:p>
            <a:r>
              <a:rPr lang="en-US" sz="2800" b="1" dirty="0">
                <a:solidFill>
                  <a:srgbClr val="00B0F0"/>
                </a:solidFill>
                <a:effectLst>
                  <a:outerShdw blurRad="38100" dist="38100" dir="2700000" algn="tl">
                    <a:srgbClr val="000000">
                      <a:alpha val="43137"/>
                    </a:srgbClr>
                  </a:outerShdw>
                </a:effectLst>
              </a:rPr>
              <a:t>"…</a:t>
            </a:r>
            <a:r>
              <a:rPr lang="en-US" sz="2800" dirty="0">
                <a:solidFill>
                  <a:srgbClr val="00B0F0"/>
                </a:solidFill>
                <a:effectLst>
                  <a:outerShdw blurRad="38100" dist="38100" dir="2700000" algn="tl">
                    <a:srgbClr val="000000">
                      <a:alpha val="43137"/>
                    </a:srgbClr>
                  </a:outerShdw>
                </a:effectLst>
              </a:rPr>
              <a:t>it is quite clear that however rigidly or devotedly we may spend Sunday, we are not keeping the Sabbath…The Sabbath was founded on a specific Divine command. We can plead no such command for the obligation to observe Sunday…There is not a single sentence in the New Testament to suggest that we incur any penalty by violating the supposed sanctity of Sunday." </a:t>
            </a:r>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4903850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Related image"/>
          <p:cNvPicPr/>
          <p:nvPr/>
        </p:nvPicPr>
        <p:blipFill>
          <a:blip r:embed="rId2">
            <a:extLst>
              <a:ext uri="{28A0092B-C50C-407E-A947-70E740481C1C}">
                <a14:useLocalDpi xmlns:a14="http://schemas.microsoft.com/office/drawing/2010/main" val="0"/>
              </a:ext>
            </a:extLst>
          </a:blip>
          <a:srcRect/>
          <a:stretch>
            <a:fillRect/>
          </a:stretch>
        </p:blipFill>
        <p:spPr bwMode="auto">
          <a:xfrm>
            <a:off x="5395567" y="-1"/>
            <a:ext cx="3748434" cy="5143500"/>
          </a:xfrm>
          <a:prstGeom prst="rect">
            <a:avLst/>
          </a:prstGeom>
          <a:noFill/>
          <a:ln>
            <a:noFill/>
          </a:ln>
        </p:spPr>
      </p:pic>
      <p:sp>
        <p:nvSpPr>
          <p:cNvPr id="2" name="Content Placeholder 1"/>
          <p:cNvSpPr>
            <a:spLocks noGrp="1"/>
          </p:cNvSpPr>
          <p:nvPr>
            <p:ph sz="half" idx="1"/>
          </p:nvPr>
        </p:nvSpPr>
        <p:spPr/>
        <p:txBody>
          <a:bodyPr/>
          <a:lstStyle/>
          <a:p>
            <a:endParaRPr lang="en-US"/>
          </a:p>
        </p:txBody>
      </p:sp>
      <p:sp>
        <p:nvSpPr>
          <p:cNvPr id="3" name="Picture Placeholder 2"/>
          <p:cNvSpPr>
            <a:spLocks noGrp="1"/>
          </p:cNvSpPr>
          <p:nvPr>
            <p:ph type="pic" sz="quarter" idx="14"/>
          </p:nvPr>
        </p:nvSpPr>
        <p:spPr/>
      </p:sp>
      <p:sp>
        <p:nvSpPr>
          <p:cNvPr id="4" name="Title 3"/>
          <p:cNvSpPr>
            <a:spLocks noGrp="1"/>
          </p:cNvSpPr>
          <p:nvPr>
            <p:ph type="title"/>
          </p:nvPr>
        </p:nvSpPr>
        <p:spPr/>
        <p:txBody>
          <a:bodyPr>
            <a:normAutofit/>
          </a:bodyPr>
          <a:lstStyle/>
          <a:p>
            <a:r>
              <a:rPr lang="en-US" sz="2800" i="1" dirty="0">
                <a:effectLst/>
              </a:rPr>
              <a:t>By Pastor Jorge </a:t>
            </a:r>
            <a:r>
              <a:rPr lang="en-US" sz="2800" i="1" dirty="0" err="1">
                <a:effectLst/>
              </a:rPr>
              <a:t>Baute</a:t>
            </a:r>
            <a:endParaRPr lang="en-US" sz="2800" i="1" dirty="0">
              <a:effectLst/>
            </a:endParaRPr>
          </a:p>
        </p:txBody>
      </p:sp>
      <p:sp>
        <p:nvSpPr>
          <p:cNvPr id="5" name="Content Placeholder 4"/>
          <p:cNvSpPr>
            <a:spLocks noGrp="1"/>
          </p:cNvSpPr>
          <p:nvPr>
            <p:ph idx="13"/>
          </p:nvPr>
        </p:nvSpPr>
        <p:spPr>
          <a:xfrm>
            <a:off x="457201" y="1162680"/>
            <a:ext cx="5471260" cy="3342707"/>
          </a:xfrm>
        </p:spPr>
        <p:txBody>
          <a:bodyPr/>
          <a:lstStyle/>
          <a:p>
            <a:r>
              <a:rPr lang="en-US" sz="4000" b="1" dirty="0">
                <a:solidFill>
                  <a:srgbClr val="FFC000"/>
                </a:solidFill>
                <a:effectLst>
                  <a:outerShdw blurRad="38100" dist="38100" dir="2700000" algn="tl">
                    <a:srgbClr val="000000">
                      <a:alpha val="43137"/>
                    </a:srgbClr>
                  </a:outerShdw>
                </a:effectLst>
              </a:rPr>
              <a:t>THE REPAIRERS OF THE BREACH</a:t>
            </a:r>
            <a:endParaRPr lang="en-US" sz="4000" dirty="0">
              <a:solidFill>
                <a:srgbClr val="FFC000"/>
              </a:solidFill>
              <a:effectLst>
                <a:outerShdw blurRad="38100" dist="38100" dir="2700000" algn="tl">
                  <a:srgbClr val="000000">
                    <a:alpha val="43137"/>
                  </a:srgbClr>
                </a:outerShdw>
              </a:effectLst>
            </a:endParaRPr>
          </a:p>
          <a:p>
            <a:r>
              <a:rPr lang="en-US" sz="2800" b="1" i="1" dirty="0">
                <a:effectLst>
                  <a:outerShdw blurRad="38100" dist="38100" dir="2700000" algn="tl">
                    <a:srgbClr val="000000">
                      <a:alpha val="43137"/>
                    </a:srgbClr>
                  </a:outerShdw>
                </a:effectLst>
              </a:rPr>
              <a:t>(The Transcript of God’s Love: God’s Holy Law – Part 2)</a:t>
            </a:r>
            <a:endParaRPr lang="en-US" sz="2800" i="1" dirty="0">
              <a:effectLst>
                <a:outerShdw blurRad="38100" dist="38100" dir="2700000" algn="tl">
                  <a:srgbClr val="000000">
                    <a:alpha val="43137"/>
                  </a:srgbClr>
                </a:outerShdw>
              </a:effectLst>
            </a:endParaRPr>
          </a:p>
          <a:p>
            <a:endParaRPr lang="en-US" dirty="0"/>
          </a:p>
        </p:txBody>
      </p:sp>
    </p:spTree>
    <p:extLst>
      <p:ext uri="{BB962C8B-B14F-4D97-AF65-F5344CB8AC3E}">
        <p14:creationId xmlns:p14="http://schemas.microsoft.com/office/powerpoint/2010/main" val="22001331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800" dirty="0">
                <a:solidFill>
                  <a:srgbClr val="FFC000"/>
                </a:solidFill>
                <a:effectLst>
                  <a:outerShdw blurRad="38100" dist="38100" dir="2700000" algn="tl">
                    <a:srgbClr val="000000">
                      <a:alpha val="43137"/>
                    </a:srgbClr>
                  </a:outerShdw>
                </a:effectLst>
              </a:rPr>
              <a:t>Anglican/Episcopal</a:t>
            </a:r>
            <a:r>
              <a:rPr lang="en-US" sz="2800" dirty="0">
                <a:effectLst>
                  <a:outerShdw blurRad="38100" dist="38100" dir="2700000" algn="tl">
                    <a:srgbClr val="000000">
                      <a:alpha val="43137"/>
                    </a:srgbClr>
                  </a:outerShdw>
                </a:effectLst>
              </a:rPr>
              <a:t> - </a:t>
            </a:r>
            <a:r>
              <a:rPr lang="en-US" sz="2800" i="1" dirty="0">
                <a:effectLst>
                  <a:outerShdw blurRad="38100" dist="38100" dir="2700000" algn="tl">
                    <a:srgbClr val="000000">
                      <a:alpha val="43137"/>
                    </a:srgbClr>
                  </a:outerShdw>
                </a:effectLst>
              </a:rPr>
              <a:t>Isaac Williams</a:t>
            </a:r>
            <a:r>
              <a:rPr lang="en-US" sz="2800" dirty="0">
                <a:effectLst>
                  <a:outerShdw blurRad="38100" dist="38100" dir="2700000" algn="tl">
                    <a:srgbClr val="000000">
                      <a:alpha val="43137"/>
                    </a:srgbClr>
                  </a:outerShdw>
                </a:effectLst>
              </a:rPr>
              <a:t>, Plain Sermons on the Catechism , vol. 1, pp.334, 336. </a:t>
            </a:r>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200" y="1199015"/>
            <a:ext cx="8229600" cy="3395607"/>
          </a:xfrm>
        </p:spPr>
        <p:txBody>
          <a:bodyPr>
            <a:normAutofit/>
          </a:bodyPr>
          <a:lstStyle/>
          <a:p>
            <a:r>
              <a:rPr lang="en-US" sz="2800" dirty="0">
                <a:solidFill>
                  <a:srgbClr val="00B0F0"/>
                </a:solidFill>
                <a:effectLst>
                  <a:outerShdw blurRad="38100" dist="38100" dir="2700000" algn="tl">
                    <a:srgbClr val="000000">
                      <a:alpha val="43137"/>
                    </a:srgbClr>
                  </a:outerShdw>
                </a:effectLst>
              </a:rPr>
              <a:t>"And where are we told in the Scriptures that we are to keep the first day at all? We are commanded to keep the seventh; but we are nowhere commanded to keep the first day .... The reason why we keep the first day of the week holy instead of the seventh is for the same reason that we observe many other things, not because the Bible, but because the church has enjoined it." </a:t>
            </a: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dirty="0"/>
          </a:p>
        </p:txBody>
      </p:sp>
    </p:spTree>
    <p:extLst>
      <p:ext uri="{BB962C8B-B14F-4D97-AF65-F5344CB8AC3E}">
        <p14:creationId xmlns:p14="http://schemas.microsoft.com/office/powerpoint/2010/main" val="167974918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800" i="1" dirty="0">
                <a:effectLst>
                  <a:outerShdw blurRad="38100" dist="38100" dir="2700000" algn="tl">
                    <a:srgbClr val="000000">
                      <a:alpha val="43137"/>
                    </a:srgbClr>
                  </a:outerShdw>
                </a:effectLst>
              </a:rPr>
              <a:t>Timothy Dwight</a:t>
            </a:r>
            <a:r>
              <a:rPr lang="en-US" sz="2800" dirty="0">
                <a:effectLst>
                  <a:outerShdw blurRad="38100" dist="38100" dir="2700000" algn="tl">
                    <a:srgbClr val="000000">
                      <a:alpha val="43137"/>
                    </a:srgbClr>
                  </a:outerShdw>
                </a:effectLst>
              </a:rPr>
              <a:t>, Theology: Explained and Defended (1823), Ser. 107, vol. 3, p. 258. </a:t>
            </a:r>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200" y="1631156"/>
            <a:ext cx="8159960" cy="2963466"/>
          </a:xfrm>
        </p:spPr>
        <p:txBody>
          <a:bodyPr>
            <a:normAutofit/>
          </a:bodyPr>
          <a:lstStyle/>
          <a:p>
            <a:r>
              <a:rPr lang="en-US" sz="2800" dirty="0">
                <a:solidFill>
                  <a:srgbClr val="00B0F0"/>
                </a:solidFill>
                <a:effectLst>
                  <a:outerShdw blurRad="38100" dist="38100" dir="2700000" algn="tl">
                    <a:srgbClr val="000000">
                      <a:alpha val="43137"/>
                    </a:srgbClr>
                  </a:outerShdw>
                </a:effectLst>
              </a:rPr>
              <a:t>"…the Christian Sabbath [Sunday] is not in the Scriptures, and was not by the primitive Church called the Sabbath." </a:t>
            </a:r>
          </a:p>
          <a:p>
            <a:endParaRPr lang="en-US" sz="2800" dirty="0">
              <a:solidFill>
                <a:srgbClr val="00B0F0"/>
              </a:solidFill>
              <a:effectLst>
                <a:outerShdw blurRad="38100" dist="38100" dir="2700000" algn="tl">
                  <a:srgbClr val="000000">
                    <a:alpha val="43137"/>
                  </a:srgbClr>
                </a:outerShdw>
              </a:effectLst>
            </a:endParaRPr>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33678997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800" dirty="0">
                <a:effectLst/>
              </a:rPr>
              <a:t>First Day Observance , pp. 17, 19. </a:t>
            </a:r>
            <a:endParaRPr lang="en-US" sz="2800"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200" y="1063229"/>
            <a:ext cx="8229600" cy="3531393"/>
          </a:xfrm>
        </p:spPr>
        <p:txBody>
          <a:bodyPr>
            <a:noAutofit/>
          </a:bodyPr>
          <a:lstStyle/>
          <a:p>
            <a:r>
              <a:rPr lang="en-US" sz="2800" dirty="0">
                <a:solidFill>
                  <a:srgbClr val="00B0F0"/>
                </a:solidFill>
                <a:effectLst>
                  <a:outerShdw blurRad="38100" dist="38100" dir="2700000" algn="tl">
                    <a:srgbClr val="000000">
                      <a:alpha val="43137"/>
                    </a:srgbClr>
                  </a:outerShdw>
                </a:effectLst>
              </a:rPr>
              <a:t>"The first day of the week is commonly called the Sabbath. This is a mistake. The Sabbath of the Bible was the day just preceding the first day of the week. The first day of the week is never called the Sabbath anywhere in the entire Scriptures. It is also an error to talk about the change of the Sabbath from Saturday to Sunday. There is not in any place in the Bible any intimation of such a change."</a:t>
            </a:r>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4792887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800" dirty="0">
                <a:solidFill>
                  <a:srgbClr val="FFC000"/>
                </a:solidFill>
                <a:effectLst>
                  <a:outerShdw blurRad="38100" dist="38100" dir="2700000" algn="tl">
                    <a:srgbClr val="000000">
                      <a:alpha val="43137"/>
                    </a:srgbClr>
                  </a:outerShdw>
                </a:effectLst>
              </a:rPr>
              <a:t>Lutheran </a:t>
            </a:r>
            <a:r>
              <a:rPr lang="en-US" sz="2800" dirty="0">
                <a:effectLst>
                  <a:outerShdw blurRad="38100" dist="38100" dir="2700000" algn="tl">
                    <a:srgbClr val="000000">
                      <a:alpha val="43137"/>
                    </a:srgbClr>
                  </a:outerShdw>
                </a:effectLst>
              </a:rPr>
              <a:t>- The Sunday Problem , a study book of the United Lutheran Church (1923), p. 36</a:t>
            </a:r>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199" y="1151335"/>
            <a:ext cx="8229601" cy="3443287"/>
          </a:xfrm>
        </p:spPr>
        <p:txBody>
          <a:bodyPr>
            <a:noAutofit/>
          </a:bodyPr>
          <a:lstStyle/>
          <a:p>
            <a:r>
              <a:rPr lang="en-US" sz="2800" dirty="0">
                <a:solidFill>
                  <a:srgbClr val="00B0F0"/>
                </a:solidFill>
                <a:effectLst>
                  <a:outerShdw blurRad="38100" dist="38100" dir="2700000" algn="tl">
                    <a:srgbClr val="000000">
                      <a:alpha val="43137"/>
                    </a:srgbClr>
                  </a:outerShdw>
                </a:effectLst>
              </a:rPr>
              <a:t>"We have seen how gradually the impression of the Jewish </a:t>
            </a:r>
            <a:r>
              <a:rPr lang="en-US" sz="2800" dirty="0" err="1">
                <a:solidFill>
                  <a:srgbClr val="00B0F0"/>
                </a:solidFill>
                <a:effectLst>
                  <a:outerShdw blurRad="38100" dist="38100" dir="2700000" algn="tl">
                    <a:srgbClr val="000000">
                      <a:alpha val="43137"/>
                    </a:srgbClr>
                  </a:outerShdw>
                </a:effectLst>
              </a:rPr>
              <a:t>sabbath</a:t>
            </a:r>
            <a:r>
              <a:rPr lang="en-US" sz="2800" dirty="0">
                <a:solidFill>
                  <a:srgbClr val="00B0F0"/>
                </a:solidFill>
                <a:effectLst>
                  <a:outerShdw blurRad="38100" dist="38100" dir="2700000" algn="tl">
                    <a:srgbClr val="000000">
                      <a:alpha val="43137"/>
                    </a:srgbClr>
                  </a:outerShdw>
                </a:effectLst>
              </a:rPr>
              <a:t> faded from the mind of the Christian Church, and how completely the newer thought underlying the observance of the first day took possession of the church. We have seen that the Christians of the first three centuries never confused one with the other, but for a time celebrated both." </a:t>
            </a:r>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29986648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800" i="1" dirty="0">
                <a:effectLst>
                  <a:outerShdw blurRad="38100" dist="38100" dir="2700000" algn="tl">
                    <a:srgbClr val="000000">
                      <a:alpha val="43137"/>
                    </a:srgbClr>
                  </a:outerShdw>
                </a:effectLst>
              </a:rPr>
              <a:t>Dr. Augustus </a:t>
            </a:r>
            <a:r>
              <a:rPr lang="en-US" sz="2800" i="1" dirty="0" err="1">
                <a:effectLst>
                  <a:outerShdw blurRad="38100" dist="38100" dir="2700000" algn="tl">
                    <a:srgbClr val="000000">
                      <a:alpha val="43137"/>
                    </a:srgbClr>
                  </a:outerShdw>
                </a:effectLst>
              </a:rPr>
              <a:t>Neander</a:t>
            </a:r>
            <a:r>
              <a:rPr lang="en-US" sz="2800" dirty="0">
                <a:effectLst>
                  <a:outerShdw blurRad="38100" dist="38100" dir="2700000" algn="tl">
                    <a:srgbClr val="000000">
                      <a:alpha val="43137"/>
                    </a:srgbClr>
                  </a:outerShdw>
                </a:effectLst>
              </a:rPr>
              <a:t>, The History of the Christian Religion (1843), p. 186. </a:t>
            </a:r>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199" y="1631156"/>
            <a:ext cx="8229601" cy="2963466"/>
          </a:xfrm>
        </p:spPr>
        <p:txBody>
          <a:bodyPr>
            <a:normAutofit/>
          </a:bodyPr>
          <a:lstStyle/>
          <a:p>
            <a:r>
              <a:rPr lang="en-US" sz="2800" dirty="0">
                <a:solidFill>
                  <a:srgbClr val="00B0F0"/>
                </a:solidFill>
                <a:effectLst>
                  <a:outerShdw blurRad="38100" dist="38100" dir="2700000" algn="tl">
                    <a:srgbClr val="000000">
                      <a:alpha val="43137"/>
                    </a:srgbClr>
                  </a:outerShdw>
                </a:effectLst>
              </a:rPr>
              <a:t>"The festival of Sunday, like all other festivals, was always only a human ordinance, and it was far from the intentions of the apostles to establish a Divine command in this respect, far from them, and from the early apostolic Church, to transfer the laws of the Sabbath to Sunday." </a:t>
            </a:r>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dirty="0"/>
          </a:p>
        </p:txBody>
      </p:sp>
    </p:spTree>
    <p:extLst>
      <p:ext uri="{BB962C8B-B14F-4D97-AF65-F5344CB8AC3E}">
        <p14:creationId xmlns:p14="http://schemas.microsoft.com/office/powerpoint/2010/main" val="22488196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800" i="1" dirty="0">
                <a:effectLst>
                  <a:outerShdw blurRad="38100" dist="38100" dir="2700000" algn="tl">
                    <a:srgbClr val="000000">
                      <a:alpha val="43137"/>
                    </a:srgbClr>
                  </a:outerShdw>
                </a:effectLst>
              </a:rPr>
              <a:t>Dwight L. Moody</a:t>
            </a:r>
            <a:r>
              <a:rPr lang="en-US" sz="2800" dirty="0">
                <a:effectLst>
                  <a:outerShdw blurRad="38100" dist="38100" dir="2700000" algn="tl">
                    <a:srgbClr val="000000">
                      <a:alpha val="43137"/>
                    </a:srgbClr>
                  </a:outerShdw>
                </a:effectLst>
              </a:rPr>
              <a:t>, Weighed and Wanting (Fleming H. </a:t>
            </a:r>
            <a:r>
              <a:rPr lang="en-US" sz="2800" dirty="0" err="1">
                <a:effectLst>
                  <a:outerShdw blurRad="38100" dist="38100" dir="2700000" algn="tl">
                    <a:srgbClr val="000000">
                      <a:alpha val="43137"/>
                    </a:srgbClr>
                  </a:outerShdw>
                </a:effectLst>
              </a:rPr>
              <a:t>Revell</a:t>
            </a:r>
            <a:r>
              <a:rPr lang="en-US" sz="2800" dirty="0">
                <a:effectLst>
                  <a:outerShdw blurRad="38100" dist="38100" dir="2700000" algn="tl">
                    <a:srgbClr val="000000">
                      <a:alpha val="43137"/>
                    </a:srgbClr>
                  </a:outerShdw>
                </a:effectLst>
              </a:rPr>
              <a:t> Co.: New York), pp. 47, 48. </a:t>
            </a:r>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200" y="1151335"/>
            <a:ext cx="8229600" cy="3443287"/>
          </a:xfrm>
        </p:spPr>
        <p:txBody>
          <a:bodyPr>
            <a:noAutofit/>
          </a:bodyPr>
          <a:lstStyle/>
          <a:p>
            <a:r>
              <a:rPr lang="en-US" sz="2800" dirty="0">
                <a:solidFill>
                  <a:srgbClr val="00B0F0"/>
                </a:solidFill>
                <a:effectLst>
                  <a:outerShdw blurRad="38100" dist="38100" dir="2700000" algn="tl">
                    <a:srgbClr val="000000">
                      <a:alpha val="43137"/>
                    </a:srgbClr>
                  </a:outerShdw>
                </a:effectLst>
              </a:rPr>
              <a:t>The Sabbath was binding in Eden, and it has been inforce ever since. This fourth commandment begins with the word 'remember,' showing that the Sabbath already existed when God wrote the law on the tables of stone at Sinai. How can men claim that this one commandment has been done away with when they will admit that the other nine are still binding?" </a:t>
            </a:r>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200365790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800" dirty="0">
                <a:solidFill>
                  <a:srgbClr val="FFC000"/>
                </a:solidFill>
                <a:effectLst>
                  <a:outerShdw blurRad="38100" dist="38100" dir="2700000" algn="tl">
                    <a:srgbClr val="000000">
                      <a:alpha val="43137"/>
                    </a:srgbClr>
                  </a:outerShdw>
                </a:effectLst>
              </a:rPr>
              <a:t>Presbyterian</a:t>
            </a:r>
            <a:r>
              <a:rPr lang="en-US" sz="2800" dirty="0">
                <a:effectLst>
                  <a:outerShdw blurRad="38100" dist="38100" dir="2700000" algn="tl">
                    <a:srgbClr val="000000">
                      <a:alpha val="43137"/>
                    </a:srgbClr>
                  </a:outerShdw>
                </a:effectLst>
              </a:rPr>
              <a:t> - </a:t>
            </a:r>
            <a:r>
              <a:rPr lang="en-US" sz="2800" i="1" dirty="0">
                <a:effectLst>
                  <a:outerShdw blurRad="38100" dist="38100" dir="2700000" algn="tl">
                    <a:srgbClr val="000000">
                      <a:alpha val="43137"/>
                    </a:srgbClr>
                  </a:outerShdw>
                </a:effectLst>
              </a:rPr>
              <a:t>T. C. Blake, D.D., </a:t>
            </a:r>
            <a:r>
              <a:rPr lang="en-US" sz="2800" dirty="0">
                <a:effectLst>
                  <a:outerShdw blurRad="38100" dist="38100" dir="2700000" algn="tl">
                    <a:srgbClr val="000000">
                      <a:alpha val="43137"/>
                    </a:srgbClr>
                  </a:outerShdw>
                </a:effectLst>
              </a:rPr>
              <a:t>Theology Condensed, pp.474, 475. </a:t>
            </a:r>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199" y="1631156"/>
            <a:ext cx="8229601" cy="2963466"/>
          </a:xfrm>
        </p:spPr>
        <p:txBody>
          <a:bodyPr>
            <a:normAutofit lnSpcReduction="10000"/>
          </a:bodyPr>
          <a:lstStyle/>
          <a:p>
            <a:r>
              <a:rPr lang="en-US" sz="2800" dirty="0">
                <a:solidFill>
                  <a:srgbClr val="00B0F0"/>
                </a:solidFill>
                <a:effectLst>
                  <a:outerShdw blurRad="38100" dist="38100" dir="2700000" algn="tl">
                    <a:srgbClr val="000000">
                      <a:alpha val="43137"/>
                    </a:srgbClr>
                  </a:outerShdw>
                </a:effectLst>
              </a:rPr>
              <a:t>"The Sabbath is a part of the </a:t>
            </a:r>
            <a:r>
              <a:rPr lang="en-US" sz="2800" dirty="0" err="1">
                <a:solidFill>
                  <a:srgbClr val="00B0F0"/>
                </a:solidFill>
                <a:effectLst>
                  <a:outerShdw blurRad="38100" dist="38100" dir="2700000" algn="tl">
                    <a:srgbClr val="000000">
                      <a:alpha val="43137"/>
                    </a:srgbClr>
                  </a:outerShdw>
                </a:effectLst>
              </a:rPr>
              <a:t>decalogue</a:t>
            </a:r>
            <a:r>
              <a:rPr lang="en-US" sz="2800" dirty="0">
                <a:solidFill>
                  <a:srgbClr val="00B0F0"/>
                </a:solidFill>
                <a:effectLst>
                  <a:outerShdw blurRad="38100" dist="38100" dir="2700000" algn="tl">
                    <a:srgbClr val="000000">
                      <a:alpha val="43137"/>
                    </a:srgbClr>
                  </a:outerShdw>
                </a:effectLst>
              </a:rPr>
              <a:t> - the Ten Commandments. This alone forever settles the question as to the perpetuity of the institution…Until, therefore, it can be shown that the whole moral law has been repealed, the Sabbath will stand…The teaching of Christ confirms the perpetuity of the Sabbath."</a:t>
            </a: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419709586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800" dirty="0">
                <a:solidFill>
                  <a:srgbClr val="00B0F0"/>
                </a:solidFill>
                <a:effectLst>
                  <a:outerShdw blurRad="38100" dist="38100" dir="2700000" algn="tl">
                    <a:srgbClr val="000000">
                      <a:alpha val="43137"/>
                    </a:srgbClr>
                  </a:outerShdw>
                </a:effectLst>
              </a:rPr>
              <a:t>13.  Does God allow anyone to change His holy day?</a:t>
            </a:r>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200" y="1631156"/>
            <a:ext cx="5416760" cy="2963466"/>
          </a:xfrm>
        </p:spPr>
        <p:txBody>
          <a:bodyPr/>
          <a:lstStyle/>
          <a:p>
            <a:r>
              <a:rPr lang="en-US" sz="2800" b="1" i="1" dirty="0">
                <a:solidFill>
                  <a:srgbClr val="FFC000"/>
                </a:solidFill>
                <a:effectLst>
                  <a:outerShdw blurRad="38100" dist="38100" dir="2700000" algn="tl">
                    <a:srgbClr val="000000">
                      <a:alpha val="43137"/>
                    </a:srgbClr>
                  </a:outerShdw>
                </a:effectLst>
              </a:rPr>
              <a:t>Proverbs 30:5, 6</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Every word of God is pure. …Do not </a:t>
            </a:r>
            <a:r>
              <a:rPr lang="en-US" sz="2800" i="1" u="sng" dirty="0">
                <a:solidFill>
                  <a:srgbClr val="FF9900"/>
                </a:solidFill>
                <a:effectLst>
                  <a:outerShdw blurRad="38100" dist="38100" dir="2700000" algn="tl">
                    <a:srgbClr val="000000">
                      <a:alpha val="43137"/>
                    </a:srgbClr>
                  </a:outerShdw>
                </a:effectLst>
              </a:rPr>
              <a:t>add</a:t>
            </a:r>
            <a:r>
              <a:rPr lang="en-US" sz="2800" i="1" dirty="0">
                <a:effectLst>
                  <a:outerShdw blurRad="38100" dist="38100" dir="2700000" algn="tl">
                    <a:srgbClr val="000000">
                      <a:alpha val="43137"/>
                    </a:srgbClr>
                  </a:outerShdw>
                </a:effectLst>
              </a:rPr>
              <a:t> to His words, Lest He rebuke you, and you be found a </a:t>
            </a:r>
            <a:r>
              <a:rPr lang="en-US" sz="2800" i="1" u="sng" dirty="0">
                <a:solidFill>
                  <a:srgbClr val="FF9900"/>
                </a:solidFill>
                <a:effectLst>
                  <a:outerShdw blurRad="38100" dist="38100" dir="2700000" algn="tl">
                    <a:srgbClr val="000000">
                      <a:alpha val="43137"/>
                    </a:srgbClr>
                  </a:outerShdw>
                </a:effectLst>
              </a:rPr>
              <a:t>liar</a:t>
            </a:r>
            <a:r>
              <a:rPr lang="en-US" sz="2800" i="1" dirty="0">
                <a:effectLst>
                  <a:outerShdw blurRad="38100" dist="38100" dir="2700000" algn="tl">
                    <a:srgbClr val="000000">
                      <a:alpha val="43137"/>
                    </a:srgbClr>
                  </a:outerShdw>
                </a:effectLst>
              </a:rPr>
              <a:t>.</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17343299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14.  When does the Sabbath begin and end?</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p:txBody>
          <a:bodyPr/>
          <a:lstStyle/>
          <a:p>
            <a:r>
              <a:rPr lang="en-US" sz="2800" b="1" i="1" dirty="0">
                <a:solidFill>
                  <a:srgbClr val="FFC000"/>
                </a:solidFill>
                <a:effectLst>
                  <a:outerShdw blurRad="38100" dist="38100" dir="2700000" algn="tl">
                    <a:srgbClr val="000000">
                      <a:alpha val="43137"/>
                    </a:srgbClr>
                  </a:outerShdw>
                </a:effectLst>
              </a:rPr>
              <a:t>Genesis 1:5</a:t>
            </a:r>
            <a:r>
              <a:rPr lang="en-US" sz="2800" i="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So the </a:t>
            </a:r>
            <a:r>
              <a:rPr lang="en-US" sz="2800" i="1" u="sng" dirty="0">
                <a:solidFill>
                  <a:srgbClr val="FF9900"/>
                </a:solidFill>
                <a:effectLst>
                  <a:outerShdw blurRad="38100" dist="38100" dir="2700000" algn="tl">
                    <a:srgbClr val="000000">
                      <a:alpha val="43137"/>
                    </a:srgbClr>
                  </a:outerShdw>
                </a:effectLst>
              </a:rPr>
              <a:t>evening</a:t>
            </a:r>
            <a:r>
              <a:rPr lang="en-US" sz="2800" i="1" dirty="0">
                <a:effectLst>
                  <a:outerShdw blurRad="38100" dist="38100" dir="2700000" algn="tl">
                    <a:srgbClr val="000000">
                      <a:alpha val="43137"/>
                    </a:srgbClr>
                  </a:outerShdw>
                </a:effectLst>
              </a:rPr>
              <a:t> and the </a:t>
            </a:r>
            <a:r>
              <a:rPr lang="en-US" sz="2800" i="1" u="sng" dirty="0">
                <a:solidFill>
                  <a:srgbClr val="FF9900"/>
                </a:solidFill>
                <a:effectLst>
                  <a:outerShdw blurRad="38100" dist="38100" dir="2700000" algn="tl">
                    <a:srgbClr val="000000">
                      <a:alpha val="43137"/>
                    </a:srgbClr>
                  </a:outerShdw>
                </a:effectLst>
              </a:rPr>
              <a:t>morning</a:t>
            </a:r>
            <a:r>
              <a:rPr lang="en-US" sz="2800" i="1" dirty="0">
                <a:effectLst>
                  <a:outerShdw blurRad="38100" dist="38100" dir="2700000" algn="tl">
                    <a:srgbClr val="000000">
                      <a:alpha val="43137"/>
                    </a:srgbClr>
                  </a:outerShdw>
                </a:effectLst>
              </a:rPr>
              <a:t> were the first day.</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50616600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15.  What day is the Lord's Day of Revelation 1:10?</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200" y="1151335"/>
            <a:ext cx="5392538" cy="3929338"/>
          </a:xfrm>
        </p:spPr>
        <p:txBody>
          <a:bodyPr>
            <a:normAutofit/>
          </a:bodyPr>
          <a:lstStyle/>
          <a:p>
            <a:r>
              <a:rPr lang="en-US" sz="2800" b="1" i="1" dirty="0">
                <a:solidFill>
                  <a:srgbClr val="FFC000"/>
                </a:solidFill>
                <a:effectLst>
                  <a:outerShdw blurRad="38100" dist="38100" dir="2700000" algn="tl">
                    <a:srgbClr val="000000">
                      <a:alpha val="43137"/>
                    </a:srgbClr>
                  </a:outerShdw>
                </a:effectLst>
              </a:rPr>
              <a:t>Exodus 20:10</a:t>
            </a:r>
            <a:r>
              <a:rPr lang="en-US" sz="2800" b="1" dirty="0">
                <a:solidFill>
                  <a:srgbClr val="FFC000"/>
                </a:solidFill>
                <a:effectLst>
                  <a:outerShdw blurRad="38100" dist="38100" dir="2700000" algn="tl">
                    <a:srgbClr val="000000">
                      <a:alpha val="43137"/>
                    </a:srgbClr>
                  </a:outerShdw>
                </a:effectLst>
              </a:rPr>
              <a:t>  </a:t>
            </a:r>
            <a:r>
              <a:rPr lang="en-US" sz="2800" b="1" dirty="0">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but the seventh day is the</a:t>
            </a:r>
            <a:r>
              <a:rPr lang="en-US" sz="2800" i="1" dirty="0">
                <a:solidFill>
                  <a:srgbClr val="FF9900"/>
                </a:solidFill>
                <a:effectLst>
                  <a:outerShdw blurRad="38100" dist="38100" dir="2700000" algn="tl">
                    <a:srgbClr val="000000">
                      <a:alpha val="43137"/>
                    </a:srgbClr>
                  </a:outerShdw>
                </a:effectLst>
              </a:rPr>
              <a:t> </a:t>
            </a:r>
            <a:r>
              <a:rPr lang="en-US" sz="2800" i="1" u="sng" dirty="0">
                <a:solidFill>
                  <a:srgbClr val="FF9900"/>
                </a:solidFill>
                <a:effectLst>
                  <a:outerShdw blurRad="38100" dist="38100" dir="2700000" algn="tl">
                    <a:srgbClr val="000000">
                      <a:alpha val="43137"/>
                    </a:srgbClr>
                  </a:outerShdw>
                </a:effectLst>
              </a:rPr>
              <a:t>Sabbath</a:t>
            </a:r>
            <a:r>
              <a:rPr lang="en-US" sz="2800" i="1" dirty="0">
                <a:solidFill>
                  <a:srgbClr val="FF99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of the LORD your God. …</a:t>
            </a:r>
            <a:r>
              <a:rPr lang="en-US" sz="2800" dirty="0">
                <a:effectLst>
                  <a:outerShdw blurRad="38100" dist="38100" dir="2700000" algn="tl">
                    <a:srgbClr val="000000">
                      <a:alpha val="43137"/>
                    </a:srgbClr>
                  </a:outerShdw>
                </a:effectLst>
              </a:rPr>
              <a:t>            </a:t>
            </a:r>
          </a:p>
          <a:p>
            <a:r>
              <a:rPr lang="en-US" sz="2800" b="1" i="1" dirty="0">
                <a:solidFill>
                  <a:srgbClr val="FFC000"/>
                </a:solidFill>
                <a:effectLst>
                  <a:outerShdw blurRad="38100" dist="38100" dir="2700000" algn="tl">
                    <a:srgbClr val="000000">
                      <a:alpha val="43137"/>
                    </a:srgbClr>
                  </a:outerShdw>
                </a:effectLst>
              </a:rPr>
              <a:t>Isaiah 58:13</a:t>
            </a:r>
            <a:r>
              <a:rPr lang="en-US" sz="2800"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If you turn away your foot from the </a:t>
            </a:r>
            <a:r>
              <a:rPr lang="en-US" sz="2800" i="1" u="sng" dirty="0">
                <a:solidFill>
                  <a:srgbClr val="FF9900"/>
                </a:solidFill>
                <a:effectLst>
                  <a:outerShdw blurRad="38100" dist="38100" dir="2700000" algn="tl">
                    <a:srgbClr val="000000">
                      <a:alpha val="43137"/>
                    </a:srgbClr>
                  </a:outerShdw>
                </a:effectLst>
              </a:rPr>
              <a:t>Sabbath</a:t>
            </a:r>
            <a:r>
              <a:rPr lang="en-US" sz="2800" i="1" dirty="0">
                <a:effectLst>
                  <a:outerShdw blurRad="38100" dist="38100" dir="2700000" algn="tl">
                    <a:srgbClr val="000000">
                      <a:alpha val="43137"/>
                    </a:srgbClr>
                  </a:outerShdw>
                </a:effectLst>
              </a:rPr>
              <a:t>, From doing your pleasure on My holy day, …</a:t>
            </a:r>
            <a:endParaRPr lang="en-US" sz="2800" dirty="0">
              <a:effectLst>
                <a:outerShdw blurRad="38100" dist="38100" dir="2700000" algn="tl">
                  <a:srgbClr val="000000">
                    <a:alpha val="43137"/>
                  </a:srgbClr>
                </a:outerShdw>
              </a:effectLst>
            </a:endParaRPr>
          </a:p>
          <a:p>
            <a:r>
              <a:rPr lang="en-US" sz="2800" b="1" i="1" dirty="0">
                <a:effectLst>
                  <a:outerShdw blurRad="38100" dist="38100" dir="2700000" algn="tl">
                    <a:srgbClr val="000000">
                      <a:alpha val="43137"/>
                    </a:srgbClr>
                  </a:outerShdw>
                </a:effectLst>
              </a:rPr>
              <a:t>Mark 2:28</a:t>
            </a:r>
            <a:r>
              <a:rPr lang="en-US" sz="2800" dirty="0">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Therefore the Son of Man is also Lord of the </a:t>
            </a:r>
            <a:r>
              <a:rPr lang="en-US" sz="2800" i="1" u="sng" dirty="0">
                <a:solidFill>
                  <a:srgbClr val="FF9900"/>
                </a:solidFill>
                <a:effectLst>
                  <a:outerShdw blurRad="38100" dist="38100" dir="2700000" algn="tl">
                    <a:srgbClr val="000000">
                      <a:alpha val="43137"/>
                    </a:srgbClr>
                  </a:outerShdw>
                </a:effectLst>
              </a:rPr>
              <a:t>Sabbath</a:t>
            </a:r>
            <a:r>
              <a:rPr lang="en-US" sz="2800" i="1" dirty="0">
                <a:effectLst>
                  <a:outerShdw blurRad="38100" dist="38100" dir="2700000" algn="tl">
                    <a:srgbClr val="000000">
                      <a:alpha val="43137"/>
                    </a:srgbClr>
                  </a:outerShdw>
                </a:effectLst>
              </a:rPr>
              <a:t>.</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19513354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Text Placeholder 2"/>
          <p:cNvSpPr>
            <a:spLocks noGrp="1"/>
          </p:cNvSpPr>
          <p:nvPr>
            <p:ph type="body" idx="1"/>
          </p:nvPr>
        </p:nvSpPr>
        <p:spPr>
          <a:xfrm>
            <a:off x="381505" y="611618"/>
            <a:ext cx="4069382" cy="3456422"/>
          </a:xfrm>
        </p:spPr>
        <p:txBody>
          <a:bodyPr>
            <a:normAutofit lnSpcReduction="10000"/>
          </a:bodyPr>
          <a:lstStyle/>
          <a:p>
            <a:r>
              <a:rPr lang="en-US" sz="4000" b="1" i="1" dirty="0">
                <a:solidFill>
                  <a:srgbClr val="FF9900"/>
                </a:solidFill>
                <a:effectLst>
                  <a:outerShdw blurRad="38100" dist="38100" dir="2700000" algn="tl">
                    <a:srgbClr val="000000">
                      <a:alpha val="43137"/>
                    </a:srgbClr>
                  </a:outerShdw>
                </a:effectLst>
              </a:rPr>
              <a:t>A Look at the Forgotten Commandment: </a:t>
            </a:r>
          </a:p>
          <a:p>
            <a:endParaRPr lang="en-US" sz="4800" b="1" i="1" dirty="0">
              <a:solidFill>
                <a:srgbClr val="FFC000"/>
              </a:solidFill>
              <a:effectLst>
                <a:outerShdw blurRad="38100" dist="38100" dir="2700000" algn="tl">
                  <a:srgbClr val="000000">
                    <a:alpha val="43137"/>
                  </a:srgbClr>
                </a:outerShdw>
              </a:effectLst>
            </a:endParaRPr>
          </a:p>
          <a:p>
            <a:r>
              <a:rPr lang="en-US" sz="4800" b="1" i="1" dirty="0">
                <a:solidFill>
                  <a:srgbClr val="FFC000"/>
                </a:solidFill>
                <a:effectLst>
                  <a:outerShdw blurRad="38100" dist="38100" dir="2700000" algn="tl">
                    <a:srgbClr val="000000">
                      <a:alpha val="43137"/>
                    </a:srgbClr>
                  </a:outerShdw>
                </a:effectLst>
              </a:rPr>
              <a:t>The Sabbath</a:t>
            </a:r>
            <a:endParaRPr lang="en-US" sz="4800" i="1" dirty="0">
              <a:solidFill>
                <a:srgbClr val="FFC000"/>
              </a:solidFill>
              <a:effectLst>
                <a:outerShdw blurRad="38100" dist="38100" dir="2700000" algn="tl">
                  <a:srgbClr val="000000">
                    <a:alpha val="43137"/>
                  </a:srgbClr>
                </a:outerShdw>
              </a:effectLst>
            </a:endParaRPr>
          </a:p>
          <a:p>
            <a:endParaRPr lang="en-US" dirty="0"/>
          </a:p>
        </p:txBody>
      </p:sp>
    </p:spTree>
    <p:extLst>
      <p:ext uri="{BB962C8B-B14F-4D97-AF65-F5344CB8AC3E}">
        <p14:creationId xmlns:p14="http://schemas.microsoft.com/office/powerpoint/2010/main" val="233807054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16.  What blessing is promised by the Sabbath commandment?</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199" y="1631156"/>
            <a:ext cx="5271425" cy="2963466"/>
          </a:xfrm>
        </p:spPr>
        <p:txBody>
          <a:bodyPr/>
          <a:lstStyle/>
          <a:p>
            <a:r>
              <a:rPr lang="en-US" sz="2800" b="1" i="1" dirty="0">
                <a:solidFill>
                  <a:srgbClr val="FFC000"/>
                </a:solidFill>
                <a:effectLst>
                  <a:outerShdw blurRad="38100" dist="38100" dir="2700000" algn="tl">
                    <a:srgbClr val="000000">
                      <a:alpha val="43137"/>
                    </a:srgbClr>
                  </a:outerShdw>
                </a:effectLst>
              </a:rPr>
              <a:t>Matthew 11:28</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Come to Me, all you who labor and are heavy laden, and I will give you </a:t>
            </a:r>
            <a:r>
              <a:rPr lang="en-US" sz="2800" i="1" u="sng" dirty="0">
                <a:solidFill>
                  <a:srgbClr val="FF9900"/>
                </a:solidFill>
                <a:effectLst>
                  <a:outerShdw blurRad="38100" dist="38100" dir="2700000" algn="tl">
                    <a:srgbClr val="000000">
                      <a:alpha val="43137"/>
                    </a:srgbClr>
                  </a:outerShdw>
                </a:effectLst>
              </a:rPr>
              <a:t>rest</a:t>
            </a:r>
            <a:r>
              <a:rPr lang="en-US" sz="2800" i="1" dirty="0">
                <a:effectLst>
                  <a:outerShdw blurRad="38100" dist="38100" dir="2700000" algn="tl">
                    <a:srgbClr val="000000">
                      <a:alpha val="43137"/>
                    </a:srgbClr>
                  </a:outerShdw>
                </a:effectLst>
              </a:rPr>
              <a:t>.</a:t>
            </a:r>
            <a:endParaRPr lang="en-US" sz="2800" dirty="0">
              <a:effectLst>
                <a:outerShdw blurRad="38100" dist="38100" dir="2700000" algn="tl">
                  <a:srgbClr val="000000">
                    <a:alpha val="43137"/>
                  </a:srgbClr>
                </a:outerShdw>
              </a:effectLst>
            </a:endParaRPr>
          </a:p>
          <a:p>
            <a:r>
              <a:rPr lang="en-US" sz="2800" b="1" i="1" dirty="0">
                <a:solidFill>
                  <a:srgbClr val="FFC000"/>
                </a:solidFill>
                <a:effectLst>
                  <a:outerShdw blurRad="38100" dist="38100" dir="2700000" algn="tl">
                    <a:srgbClr val="000000">
                      <a:alpha val="43137"/>
                    </a:srgbClr>
                  </a:outerShdw>
                </a:effectLst>
              </a:rPr>
              <a:t>Hebrews 4:5</a:t>
            </a:r>
            <a:r>
              <a:rPr lang="en-US" sz="2800" dirty="0">
                <a:solidFill>
                  <a:srgbClr val="FFC000"/>
                </a:solidFill>
                <a:effectLst>
                  <a:outerShdw blurRad="38100" dist="38100" dir="2700000" algn="tl">
                    <a:srgbClr val="000000">
                      <a:alpha val="43137"/>
                    </a:srgbClr>
                  </a:outerShdw>
                </a:effectLst>
              </a:rPr>
              <a:t>  </a:t>
            </a:r>
            <a:r>
              <a:rPr lang="en-US" sz="2800" dirty="0">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If they shall enter into my </a:t>
            </a:r>
            <a:r>
              <a:rPr lang="en-US" sz="2800" i="1" u="sng" dirty="0">
                <a:solidFill>
                  <a:srgbClr val="FF9900"/>
                </a:solidFill>
                <a:effectLst>
                  <a:outerShdw blurRad="38100" dist="38100" dir="2700000" algn="tl">
                    <a:srgbClr val="000000">
                      <a:alpha val="43137"/>
                    </a:srgbClr>
                  </a:outerShdw>
                </a:effectLst>
              </a:rPr>
              <a:t>rest</a:t>
            </a:r>
            <a:r>
              <a:rPr lang="en-US" sz="2800" i="1" dirty="0">
                <a:effectLst>
                  <a:outerShdw blurRad="38100" dist="38100" dir="2700000" algn="tl">
                    <a:srgbClr val="000000">
                      <a:alpha val="43137"/>
                    </a:srgbClr>
                  </a:outerShdw>
                </a:effectLst>
              </a:rPr>
              <a:t>.</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128709016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200" y="1151335"/>
            <a:ext cx="5325926" cy="3443287"/>
          </a:xfrm>
        </p:spPr>
        <p:txBody>
          <a:bodyPr>
            <a:normAutofit lnSpcReduction="10000"/>
          </a:bodyPr>
          <a:lstStyle/>
          <a:p>
            <a:r>
              <a:rPr lang="en-US" sz="2800" b="1" i="1" dirty="0">
                <a:solidFill>
                  <a:srgbClr val="FF9900"/>
                </a:solidFill>
                <a:effectLst>
                  <a:outerShdw blurRad="38100" dist="38100" dir="2700000" algn="tl">
                    <a:srgbClr val="000000">
                      <a:alpha val="43137"/>
                    </a:srgbClr>
                  </a:outerShdw>
                </a:effectLst>
              </a:rPr>
              <a:t>Because Jesus created the Sabbath for our blessing, and has given it as a sign of His power to create and transform us, would you like to follow in His footsteps and experience the blessing our loving Lord gives His followers that keep it in His honor?</a:t>
            </a:r>
            <a:endParaRPr lang="en-US" sz="2800" dirty="0">
              <a:solidFill>
                <a:srgbClr val="FF9900"/>
              </a:solidFill>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3388925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1.  Did God make the Sabbath rest only for Israelites? </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199" y="1631156"/>
            <a:ext cx="5338037" cy="2963466"/>
          </a:xfrm>
        </p:spPr>
        <p:txBody>
          <a:bodyPr/>
          <a:lstStyle/>
          <a:p>
            <a:r>
              <a:rPr lang="en-US" sz="2800" b="1" i="1" dirty="0">
                <a:solidFill>
                  <a:srgbClr val="FFC000"/>
                </a:solidFill>
                <a:effectLst>
                  <a:outerShdw blurRad="38100" dist="38100" dir="2700000" algn="tl">
                    <a:srgbClr val="000000">
                      <a:alpha val="43137"/>
                    </a:srgbClr>
                  </a:outerShdw>
                </a:effectLst>
              </a:rPr>
              <a:t>Mark 2:27</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And He said to them, “The Sabbath was made for </a:t>
            </a:r>
            <a:r>
              <a:rPr lang="en-US" sz="2800" i="1" u="sng" dirty="0">
                <a:solidFill>
                  <a:srgbClr val="FF9900"/>
                </a:solidFill>
                <a:effectLst>
                  <a:outerShdw blurRad="38100" dist="38100" dir="2700000" algn="tl">
                    <a:srgbClr val="000000">
                      <a:alpha val="43137"/>
                    </a:srgbClr>
                  </a:outerShdw>
                </a:effectLst>
              </a:rPr>
              <a:t>man</a:t>
            </a:r>
            <a:r>
              <a:rPr lang="en-US" sz="2800" i="1" dirty="0">
                <a:effectLst>
                  <a:outerShdw blurRad="38100" dist="38100" dir="2700000" algn="tl">
                    <a:srgbClr val="000000">
                      <a:alpha val="43137"/>
                    </a:srgbClr>
                  </a:outerShdw>
                </a:effectLst>
              </a:rPr>
              <a:t>, and not man for the Sabbath.”</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38390552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2.  When did God establish the Sabbath?</a:t>
            </a:r>
            <a:br>
              <a:rPr lang="en-US" dirty="0">
                <a:effectLst>
                  <a:outerShdw blurRad="38100" dist="38100" dir="2700000" algn="tl">
                    <a:srgbClr val="000000">
                      <a:alpha val="43137"/>
                    </a:srgbClr>
                  </a:outerShdw>
                </a:effectLst>
              </a:rPr>
            </a:br>
            <a:endParaRPr lang="en-US" dirty="0">
              <a:effectLst>
                <a:outerShdw blurRad="38100" dist="38100" dir="2700000" algn="tl">
                  <a:srgbClr val="000000">
                    <a:alpha val="43137"/>
                  </a:srgbClr>
                </a:outerShdw>
              </a:effectLst>
            </a:endParaRPr>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199" y="1631156"/>
            <a:ext cx="5410705" cy="2963466"/>
          </a:xfrm>
        </p:spPr>
        <p:txBody>
          <a:bodyPr>
            <a:normAutofit lnSpcReduction="10000"/>
          </a:bodyPr>
          <a:lstStyle/>
          <a:p>
            <a:r>
              <a:rPr lang="en-US" sz="2800" b="1" i="1" dirty="0">
                <a:solidFill>
                  <a:srgbClr val="FFC000"/>
                </a:solidFill>
                <a:effectLst>
                  <a:outerShdw blurRad="38100" dist="38100" dir="2700000" algn="tl">
                    <a:srgbClr val="000000">
                      <a:alpha val="43137"/>
                    </a:srgbClr>
                  </a:outerShdw>
                </a:effectLst>
              </a:rPr>
              <a:t>Genesis 2:1, 3</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Thus the heavens and the earth, and all the host of them, were finished. …Then God blessed the seventh day and sanctified it, because in it He rested from all His work which God had </a:t>
            </a:r>
            <a:r>
              <a:rPr lang="en-US" sz="2800" i="1" u="sng" dirty="0">
                <a:solidFill>
                  <a:srgbClr val="FF9900"/>
                </a:solidFill>
                <a:effectLst>
                  <a:outerShdw blurRad="38100" dist="38100" dir="2700000" algn="tl">
                    <a:srgbClr val="000000">
                      <a:alpha val="43137"/>
                    </a:srgbClr>
                  </a:outerShdw>
                </a:effectLst>
              </a:rPr>
              <a:t>created</a:t>
            </a:r>
            <a:r>
              <a:rPr lang="en-US" sz="2800" i="1" dirty="0">
                <a:effectLst>
                  <a:outerShdw blurRad="38100" dist="38100" dir="2700000" algn="tl">
                    <a:srgbClr val="000000">
                      <a:alpha val="43137"/>
                    </a:srgbClr>
                  </a:outerShdw>
                </a:effectLst>
              </a:rPr>
              <a:t> and made.</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3672635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2800" dirty="0">
                <a:solidFill>
                  <a:srgbClr val="00B0F0"/>
                </a:solidFill>
                <a:effectLst>
                  <a:outerShdw blurRad="38100" dist="38100" dir="2700000" algn="tl">
                    <a:srgbClr val="000000">
                      <a:alpha val="43137"/>
                    </a:srgbClr>
                  </a:outerShdw>
                </a:effectLst>
              </a:rPr>
              <a:t>3.  What day of the week is the Sabbath?</a:t>
            </a:r>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199" y="1199015"/>
            <a:ext cx="5374371" cy="3887713"/>
          </a:xfrm>
        </p:spPr>
        <p:txBody>
          <a:bodyPr>
            <a:normAutofit lnSpcReduction="10000"/>
          </a:bodyPr>
          <a:lstStyle/>
          <a:p>
            <a:r>
              <a:rPr lang="en-US" sz="2800" b="1" i="1" dirty="0">
                <a:solidFill>
                  <a:srgbClr val="FFC000"/>
                </a:solidFill>
                <a:effectLst>
                  <a:outerShdw blurRad="38100" dist="38100" dir="2700000" algn="tl">
                    <a:srgbClr val="000000">
                      <a:alpha val="43137"/>
                    </a:srgbClr>
                  </a:outerShdw>
                </a:effectLst>
              </a:rPr>
              <a:t>Genesis 2:2, 3</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And on the</a:t>
            </a:r>
            <a:r>
              <a:rPr lang="en-US" sz="2800" i="1" dirty="0">
                <a:solidFill>
                  <a:srgbClr val="FF9900"/>
                </a:solidFill>
                <a:effectLst>
                  <a:outerShdw blurRad="38100" dist="38100" dir="2700000" algn="tl">
                    <a:srgbClr val="000000">
                      <a:alpha val="43137"/>
                    </a:srgbClr>
                  </a:outerShdw>
                </a:effectLst>
              </a:rPr>
              <a:t> </a:t>
            </a:r>
            <a:r>
              <a:rPr lang="en-US" sz="2800" i="1" u="sng" dirty="0">
                <a:solidFill>
                  <a:srgbClr val="FF9900"/>
                </a:solidFill>
                <a:effectLst>
                  <a:outerShdw blurRad="38100" dist="38100" dir="2700000" algn="tl">
                    <a:srgbClr val="000000">
                      <a:alpha val="43137"/>
                    </a:srgbClr>
                  </a:outerShdw>
                </a:effectLst>
              </a:rPr>
              <a:t>seventh day</a:t>
            </a:r>
            <a:r>
              <a:rPr lang="en-US" sz="2800" i="1" dirty="0">
                <a:effectLst>
                  <a:outerShdw blurRad="38100" dist="38100" dir="2700000" algn="tl">
                    <a:srgbClr val="000000">
                      <a:alpha val="43137"/>
                    </a:srgbClr>
                  </a:outerShdw>
                </a:effectLst>
              </a:rPr>
              <a:t> God ended His work which He had done, and He rested on the </a:t>
            </a:r>
            <a:r>
              <a:rPr lang="en-US" sz="2800" i="1" u="sng" dirty="0">
                <a:solidFill>
                  <a:srgbClr val="FF9900"/>
                </a:solidFill>
                <a:effectLst>
                  <a:outerShdw blurRad="38100" dist="38100" dir="2700000" algn="tl">
                    <a:srgbClr val="000000">
                      <a:alpha val="43137"/>
                    </a:srgbClr>
                  </a:outerShdw>
                </a:effectLst>
              </a:rPr>
              <a:t>seventh day</a:t>
            </a:r>
            <a:r>
              <a:rPr lang="en-US" sz="2800" i="1" dirty="0">
                <a:solidFill>
                  <a:srgbClr val="FF99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from all His work which He had done.  Then God blessed the </a:t>
            </a:r>
            <a:r>
              <a:rPr lang="en-US" sz="2800" i="1" u="sng" dirty="0">
                <a:solidFill>
                  <a:srgbClr val="FF9900"/>
                </a:solidFill>
                <a:effectLst>
                  <a:outerShdw blurRad="38100" dist="38100" dir="2700000" algn="tl">
                    <a:srgbClr val="000000">
                      <a:alpha val="43137"/>
                    </a:srgbClr>
                  </a:outerShdw>
                </a:effectLst>
              </a:rPr>
              <a:t>seventh day</a:t>
            </a:r>
            <a:r>
              <a:rPr lang="en-US" sz="2800" i="1" dirty="0">
                <a:solidFill>
                  <a:srgbClr val="FF99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and sanctified it, because in it He rested from all His work which God had created and made.</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a:xfrm>
            <a:off x="5940572" y="1151335"/>
            <a:ext cx="2746229" cy="479822"/>
          </a:xfrm>
        </p:spPr>
        <p:txBody>
          <a:bodyPr/>
          <a:lstStyle/>
          <a:p>
            <a:endParaRPr lang="en-US" dirty="0"/>
          </a:p>
        </p:txBody>
      </p:sp>
      <p:sp>
        <p:nvSpPr>
          <p:cNvPr id="6" name="Content Placeholder 5"/>
          <p:cNvSpPr>
            <a:spLocks noGrp="1"/>
          </p:cNvSpPr>
          <p:nvPr>
            <p:ph sz="quarter" idx="4"/>
          </p:nvPr>
        </p:nvSpPr>
        <p:spPr>
          <a:xfrm>
            <a:off x="6291799" y="1631156"/>
            <a:ext cx="2395002" cy="2963466"/>
          </a:xfrm>
        </p:spPr>
        <p:txBody>
          <a:bodyPr/>
          <a:lstStyle/>
          <a:p>
            <a:endParaRPr lang="en-US" dirty="0"/>
          </a:p>
        </p:txBody>
      </p:sp>
    </p:spTree>
    <p:extLst>
      <p:ext uri="{BB962C8B-B14F-4D97-AF65-F5344CB8AC3E}">
        <p14:creationId xmlns:p14="http://schemas.microsoft.com/office/powerpoint/2010/main" val="9539730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Text Placeholder 3"/>
          <p:cNvSpPr>
            <a:spLocks noGrp="1"/>
          </p:cNvSpPr>
          <p:nvPr>
            <p:ph type="body" sz="half" idx="2"/>
          </p:nvPr>
        </p:nvSpPr>
        <p:spPr/>
        <p:txBody>
          <a:bodyPr/>
          <a:lstStyle/>
          <a:p>
            <a:endParaRPr lang="en-US"/>
          </a:p>
        </p:txBody>
      </p:sp>
      <p:pic>
        <p:nvPicPr>
          <p:cNvPr id="7" name="Picture Placeholder 6" descr="G:\Organized Pictures\Sabbath\7th Day Sabbath.jpg"/>
          <p:cNvPicPr>
            <a:picLocks noGrp="1"/>
          </p:cNvPicPr>
          <p:nvPr>
            <p:ph type="pic" idx="1"/>
          </p:nvPr>
        </p:nvPicPr>
        <p:blipFill>
          <a:blip r:embed="rId2"/>
          <a:srcRect l="2890" r="2890"/>
          <a:stretch>
            <a:fillRect/>
          </a:stretch>
        </p:blipFill>
        <p:spPr bwMode="auto">
          <a:xfrm>
            <a:off x="457200" y="458788"/>
            <a:ext cx="5486400" cy="4367212"/>
          </a:xfrm>
          <a:prstGeom prst="rect">
            <a:avLst/>
          </a:prstGeom>
          <a:noFill/>
          <a:ln w="9525">
            <a:noFill/>
            <a:miter lim="800000"/>
            <a:headEnd/>
            <a:tailEnd/>
          </a:ln>
        </p:spPr>
      </p:pic>
    </p:spTree>
    <p:extLst>
      <p:ext uri="{BB962C8B-B14F-4D97-AF65-F5344CB8AC3E}">
        <p14:creationId xmlns:p14="http://schemas.microsoft.com/office/powerpoint/2010/main" val="13240531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800" dirty="0">
                <a:solidFill>
                  <a:srgbClr val="00B0F0"/>
                </a:solidFill>
                <a:effectLst/>
              </a:rPr>
              <a:t>4.  How has God demonstrated the importance of His holy Sabbath?</a:t>
            </a:r>
            <a:endParaRPr lang="en-US" sz="2800" dirty="0">
              <a:solidFill>
                <a:srgbClr val="00B0F0"/>
              </a:solidFill>
            </a:endParaRPr>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199" y="1631156"/>
            <a:ext cx="5307759" cy="2963466"/>
          </a:xfrm>
        </p:spPr>
        <p:txBody>
          <a:bodyPr/>
          <a:lstStyle/>
          <a:p>
            <a:r>
              <a:rPr lang="en-US" sz="2800" b="1" i="1" dirty="0">
                <a:solidFill>
                  <a:srgbClr val="FFC000"/>
                </a:solidFill>
                <a:effectLst>
                  <a:outerShdw blurRad="38100" dist="38100" dir="2700000" algn="tl">
                    <a:srgbClr val="000000">
                      <a:alpha val="43137"/>
                    </a:srgbClr>
                  </a:outerShdw>
                </a:effectLst>
              </a:rPr>
              <a:t>Exodus 20:8-11</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Remember the Sabbath day, to keep it holy. ... the LORD </a:t>
            </a:r>
            <a:r>
              <a:rPr lang="en-US" sz="2800" i="1" u="sng" dirty="0">
                <a:solidFill>
                  <a:srgbClr val="FF9900"/>
                </a:solidFill>
                <a:effectLst>
                  <a:outerShdw blurRad="38100" dist="38100" dir="2700000" algn="tl">
                    <a:srgbClr val="000000">
                      <a:alpha val="43137"/>
                    </a:srgbClr>
                  </a:outerShdw>
                </a:effectLst>
              </a:rPr>
              <a:t>blessed</a:t>
            </a:r>
            <a:r>
              <a:rPr lang="en-US" sz="2800" i="1" dirty="0">
                <a:effectLst>
                  <a:outerShdw blurRad="38100" dist="38100" dir="2700000" algn="tl">
                    <a:srgbClr val="000000">
                      <a:alpha val="43137"/>
                    </a:srgbClr>
                  </a:outerShdw>
                </a:effectLst>
              </a:rPr>
              <a:t> the Sabbath day and </a:t>
            </a:r>
            <a:r>
              <a:rPr lang="en-US" sz="2800" i="1" u="sng" dirty="0">
                <a:solidFill>
                  <a:srgbClr val="FF9900"/>
                </a:solidFill>
                <a:effectLst>
                  <a:outerShdw blurRad="38100" dist="38100" dir="2700000" algn="tl">
                    <a:srgbClr val="000000">
                      <a:alpha val="43137"/>
                    </a:srgbClr>
                  </a:outerShdw>
                </a:effectLst>
              </a:rPr>
              <a:t>hallowed</a:t>
            </a:r>
            <a:r>
              <a:rPr lang="en-US" sz="2800" i="1" dirty="0">
                <a:effectLst>
                  <a:outerShdw blurRad="38100" dist="38100" dir="2700000" algn="tl">
                    <a:srgbClr val="000000">
                      <a:alpha val="43137"/>
                    </a:srgbClr>
                  </a:outerShdw>
                </a:effectLst>
              </a:rPr>
              <a:t> it.</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a:p>
        </p:txBody>
      </p:sp>
    </p:spTree>
    <p:extLst>
      <p:ext uri="{BB962C8B-B14F-4D97-AF65-F5344CB8AC3E}">
        <p14:creationId xmlns:p14="http://schemas.microsoft.com/office/powerpoint/2010/main" val="15709683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br>
              <a:rPr lang="en-US" sz="3100" dirty="0">
                <a:solidFill>
                  <a:srgbClr val="00B0F0"/>
                </a:solidFill>
                <a:effectLst/>
              </a:rPr>
            </a:br>
            <a:r>
              <a:rPr lang="en-US" sz="3100" dirty="0">
                <a:solidFill>
                  <a:srgbClr val="00B0F0"/>
                </a:solidFill>
                <a:effectLst/>
              </a:rPr>
              <a:t>5.  Of what two precious things does God say the Sabbath is a sign?</a:t>
            </a:r>
            <a:br>
              <a:rPr lang="en-US" dirty="0">
                <a:effectLst/>
              </a:rPr>
            </a:br>
            <a:endParaRPr lang="en-US" dirty="0"/>
          </a:p>
        </p:txBody>
      </p:sp>
      <p:sp>
        <p:nvSpPr>
          <p:cNvPr id="3" name="Text Placeholder 2"/>
          <p:cNvSpPr>
            <a:spLocks noGrp="1"/>
          </p:cNvSpPr>
          <p:nvPr>
            <p:ph type="body" idx="1"/>
          </p:nvPr>
        </p:nvSpPr>
        <p:spPr/>
        <p:txBody>
          <a:bodyPr/>
          <a:lstStyle/>
          <a:p>
            <a:endParaRPr lang="en-US"/>
          </a:p>
        </p:txBody>
      </p:sp>
      <p:sp>
        <p:nvSpPr>
          <p:cNvPr id="4" name="Content Placeholder 3"/>
          <p:cNvSpPr>
            <a:spLocks noGrp="1"/>
          </p:cNvSpPr>
          <p:nvPr>
            <p:ph sz="half" idx="2"/>
          </p:nvPr>
        </p:nvSpPr>
        <p:spPr>
          <a:xfrm>
            <a:off x="457200" y="1151335"/>
            <a:ext cx="5719542" cy="3868781"/>
          </a:xfrm>
        </p:spPr>
        <p:txBody>
          <a:bodyPr>
            <a:normAutofit fontScale="92500"/>
          </a:bodyPr>
          <a:lstStyle/>
          <a:p>
            <a:r>
              <a:rPr lang="en-US" sz="2800" b="1" i="1" dirty="0">
                <a:solidFill>
                  <a:srgbClr val="FFC000"/>
                </a:solidFill>
                <a:effectLst>
                  <a:outerShdw blurRad="38100" dist="38100" dir="2700000" algn="tl">
                    <a:srgbClr val="000000">
                      <a:alpha val="43137"/>
                    </a:srgbClr>
                  </a:outerShdw>
                </a:effectLst>
              </a:rPr>
              <a:t>Exodus 31:17</a:t>
            </a:r>
            <a:r>
              <a:rPr lang="en-US" sz="2800" i="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It is a </a:t>
            </a:r>
            <a:r>
              <a:rPr lang="en-US" sz="2800" i="1" u="sng" dirty="0">
                <a:solidFill>
                  <a:srgbClr val="FF9900"/>
                </a:solidFill>
                <a:effectLst>
                  <a:outerShdw blurRad="38100" dist="38100" dir="2700000" algn="tl">
                    <a:srgbClr val="000000">
                      <a:alpha val="43137"/>
                    </a:srgbClr>
                  </a:outerShdw>
                </a:effectLst>
              </a:rPr>
              <a:t>sign</a:t>
            </a:r>
            <a:r>
              <a:rPr lang="en-US" sz="2800" i="1" dirty="0">
                <a:solidFill>
                  <a:srgbClr val="FF99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between Me and the children of Israel forever; for in six days the LORD made the heavens and the earth, and on the seventh day He rested and was refreshed.</a:t>
            </a:r>
            <a:endParaRPr lang="en-US" sz="2800" dirty="0">
              <a:effectLst>
                <a:outerShdw blurRad="38100" dist="38100" dir="2700000" algn="tl">
                  <a:srgbClr val="000000">
                    <a:alpha val="43137"/>
                  </a:srgbClr>
                </a:outerShdw>
              </a:effectLst>
            </a:endParaRPr>
          </a:p>
          <a:p>
            <a:r>
              <a:rPr lang="en-US" sz="2800" b="1" i="1" dirty="0">
                <a:solidFill>
                  <a:srgbClr val="FFC000"/>
                </a:solidFill>
                <a:effectLst>
                  <a:outerShdw blurRad="38100" dist="38100" dir="2700000" algn="tl">
                    <a:srgbClr val="000000">
                      <a:alpha val="43137"/>
                    </a:srgbClr>
                  </a:outerShdw>
                </a:effectLst>
              </a:rPr>
              <a:t>Ezekiel 20:12</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Moreover also I gave them My sabbaths, to be a sign between Me and them, that they might know that I am the LORD that </a:t>
            </a:r>
            <a:r>
              <a:rPr lang="en-US" sz="2800" i="1" u="sng" dirty="0">
                <a:solidFill>
                  <a:srgbClr val="FF9900"/>
                </a:solidFill>
                <a:effectLst>
                  <a:outerShdw blurRad="38100" dist="38100" dir="2700000" algn="tl">
                    <a:srgbClr val="000000">
                      <a:alpha val="43137"/>
                    </a:srgbClr>
                  </a:outerShdw>
                </a:effectLst>
              </a:rPr>
              <a:t>sanctify</a:t>
            </a:r>
            <a:r>
              <a:rPr lang="en-US" sz="2800" i="1" dirty="0">
                <a:effectLst>
                  <a:outerShdw blurRad="38100" dist="38100" dir="2700000" algn="tl">
                    <a:srgbClr val="000000">
                      <a:alpha val="43137"/>
                    </a:srgbClr>
                  </a:outerShdw>
                </a:effectLst>
              </a:rPr>
              <a:t> them.</a:t>
            </a:r>
            <a:endParaRPr lang="en-US" sz="2800" dirty="0">
              <a:effectLst>
                <a:outerShdw blurRad="38100" dist="38100" dir="2700000" algn="tl">
                  <a:srgbClr val="000000">
                    <a:alpha val="43137"/>
                  </a:srgbClr>
                </a:outerShdw>
              </a:effectLst>
            </a:endParaRPr>
          </a:p>
          <a:p>
            <a:endParaRPr lang="en-US" dirty="0"/>
          </a:p>
        </p:txBody>
      </p:sp>
      <p:sp>
        <p:nvSpPr>
          <p:cNvPr id="5" name="Text Placeholder 4"/>
          <p:cNvSpPr>
            <a:spLocks noGrp="1"/>
          </p:cNvSpPr>
          <p:nvPr>
            <p:ph type="body" sz="quarter" idx="3"/>
          </p:nvPr>
        </p:nvSpPr>
        <p:spPr/>
        <p:txBody>
          <a:bodyPr/>
          <a:lstStyle/>
          <a:p>
            <a:endParaRPr lang="en-US"/>
          </a:p>
        </p:txBody>
      </p:sp>
      <p:sp>
        <p:nvSpPr>
          <p:cNvPr id="6" name="Content Placeholder 5"/>
          <p:cNvSpPr>
            <a:spLocks noGrp="1"/>
          </p:cNvSpPr>
          <p:nvPr>
            <p:ph sz="quarter" idx="4"/>
          </p:nvPr>
        </p:nvSpPr>
        <p:spPr/>
        <p:txBody>
          <a:bodyPr/>
          <a:lstStyle/>
          <a:p>
            <a:endParaRPr lang="en-US" dirty="0"/>
          </a:p>
        </p:txBody>
      </p:sp>
    </p:spTree>
    <p:extLst>
      <p:ext uri="{BB962C8B-B14F-4D97-AF65-F5344CB8AC3E}">
        <p14:creationId xmlns:p14="http://schemas.microsoft.com/office/powerpoint/2010/main" val="2169236169"/>
      </p:ext>
    </p:extLst>
  </p:cSld>
  <p:clrMapOvr>
    <a:masterClrMapping/>
  </p:clrMapOvr>
</p:sld>
</file>

<file path=ppt/theme/theme1.xml><?xml version="1.0" encoding="utf-8"?>
<a:theme xmlns:a="http://schemas.openxmlformats.org/drawingml/2006/main" name="Unlocking the Mysteries of the Sanctuary - Powerpoint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Unlocking the Mysteries of the Sanctuary - Powerpoint  Template</Template>
  <TotalTime>813</TotalTime>
  <Words>1659</Words>
  <Application>Microsoft Office PowerPoint</Application>
  <PresentationFormat>On-screen Show (16:9)</PresentationFormat>
  <Paragraphs>63</Paragraphs>
  <Slides>31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31</vt:i4>
      </vt:variant>
    </vt:vector>
  </HeadingPairs>
  <TitlesOfParts>
    <vt:vector size="34" baseType="lpstr">
      <vt:lpstr>Arial</vt:lpstr>
      <vt:lpstr>Calibri</vt:lpstr>
      <vt:lpstr>Unlocking the Mysteries of the Sanctuary - Powerpoint  Template</vt:lpstr>
      <vt:lpstr>PowerPoint Presentation</vt:lpstr>
      <vt:lpstr>By Pastor Jorge Baute</vt:lpstr>
      <vt:lpstr>PowerPoint Presentation</vt:lpstr>
      <vt:lpstr> 1.  Did God make the Sabbath rest only for Israelites?  </vt:lpstr>
      <vt:lpstr> 2.  When did God establish the Sabbath? </vt:lpstr>
      <vt:lpstr>3.  What day of the week is the Sabbath?</vt:lpstr>
      <vt:lpstr>PowerPoint Presentation</vt:lpstr>
      <vt:lpstr>4.  How has God demonstrated the importance of His holy Sabbath?</vt:lpstr>
      <vt:lpstr> 5.  Of what two precious things does God say the Sabbath is a sign? </vt:lpstr>
      <vt:lpstr>6.  Which day did Jesus keep holy?</vt:lpstr>
      <vt:lpstr> 7.  What was Paul's custom regarding the Sabbath? </vt:lpstr>
      <vt:lpstr> 8.  Did the apostles also meet with the Gentiles on the Sabbath? </vt:lpstr>
      <vt:lpstr> 9.  Did Jesus intend for His people to keep the Sabbath after He died for their sins? </vt:lpstr>
      <vt:lpstr>PowerPoint Presentation</vt:lpstr>
      <vt:lpstr> 10.  Does the Bible teach that God's end-time people would also keep His seventh-day Sabbath holy? </vt:lpstr>
      <vt:lpstr>PowerPoint Presentation</vt:lpstr>
      <vt:lpstr> 11.  Will all of the saved keep the Sabbath on the Earth made new? </vt:lpstr>
      <vt:lpstr> 12.  Can we be certain that the present seventh day of the week (Saturday) is the same Sabbath day that Jesus kept holy? </vt:lpstr>
      <vt:lpstr>Congregationalist - Dr. R. W. Dale, The Ten Commandments (NY: Eaton &amp;Mains), p. 127-129. </vt:lpstr>
      <vt:lpstr>Anglican/Episcopal - Isaac Williams, Plain Sermons on the Catechism , vol. 1, pp.334, 336. </vt:lpstr>
      <vt:lpstr>Timothy Dwight, Theology: Explained and Defended (1823), Ser. 107, vol. 3, p. 258. </vt:lpstr>
      <vt:lpstr>First Day Observance , pp. 17, 19. </vt:lpstr>
      <vt:lpstr>Lutheran - The Sunday Problem , a study book of the United Lutheran Church (1923), p. 36</vt:lpstr>
      <vt:lpstr>Dr. Augustus Neander, The History of the Christian Religion (1843), p. 186. </vt:lpstr>
      <vt:lpstr>Dwight L. Moody, Weighed and Wanting (Fleming H. Revell Co.: New York), pp. 47, 48. </vt:lpstr>
      <vt:lpstr>Presbyterian - T. C. Blake, D.D., Theology Condensed, pp.474, 475. </vt:lpstr>
      <vt:lpstr>13.  Does God allow anyone to change His holy day?</vt:lpstr>
      <vt:lpstr> 14.  When does the Sabbath begin and end? </vt:lpstr>
      <vt:lpstr> 15.  What day is the Lord's Day of Revelation 1:10? </vt:lpstr>
      <vt:lpstr> 16.  What blessing is promised by the Sabbath commandment?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Jorge</dc:creator>
  <cp:lastModifiedBy>Jorge</cp:lastModifiedBy>
  <cp:revision>43</cp:revision>
  <dcterms:created xsi:type="dcterms:W3CDTF">2018-11-16T04:48:47Z</dcterms:created>
  <dcterms:modified xsi:type="dcterms:W3CDTF">2022-07-07T16:38:32Z</dcterms:modified>
</cp:coreProperties>
</file>